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34"/>
  </p:notesMasterIdLst>
  <p:handoutMasterIdLst>
    <p:handoutMasterId r:id="rId35"/>
  </p:handoutMasterIdLst>
  <p:sldIdLst>
    <p:sldId id="261" r:id="rId2"/>
    <p:sldId id="269" r:id="rId3"/>
    <p:sldId id="271" r:id="rId4"/>
    <p:sldId id="303" r:id="rId5"/>
    <p:sldId id="325" r:id="rId6"/>
    <p:sldId id="305" r:id="rId7"/>
    <p:sldId id="278" r:id="rId8"/>
    <p:sldId id="286" r:id="rId9"/>
    <p:sldId id="289" r:id="rId10"/>
    <p:sldId id="315" r:id="rId11"/>
    <p:sldId id="316" r:id="rId12"/>
    <p:sldId id="317" r:id="rId13"/>
    <p:sldId id="318" r:id="rId14"/>
    <p:sldId id="300" r:id="rId15"/>
    <p:sldId id="301" r:id="rId16"/>
    <p:sldId id="302" r:id="rId17"/>
    <p:sldId id="291" r:id="rId18"/>
    <p:sldId id="287" r:id="rId19"/>
    <p:sldId id="319" r:id="rId20"/>
    <p:sldId id="306" r:id="rId21"/>
    <p:sldId id="311" r:id="rId22"/>
    <p:sldId id="312" r:id="rId23"/>
    <p:sldId id="294" r:id="rId24"/>
    <p:sldId id="288" r:id="rId25"/>
    <p:sldId id="320" r:id="rId26"/>
    <p:sldId id="296" r:id="rId27"/>
    <p:sldId id="307" r:id="rId28"/>
    <p:sldId id="321" r:id="rId29"/>
    <p:sldId id="322" r:id="rId30"/>
    <p:sldId id="297" r:id="rId31"/>
    <p:sldId id="324" r:id="rId32"/>
    <p:sldId id="26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340"/>
    <a:srgbClr val="01A1DD"/>
    <a:srgbClr val="1B3764"/>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4" autoAdjust="0"/>
    <p:restoredTop sz="86374" autoAdjust="0"/>
  </p:normalViewPr>
  <p:slideViewPr>
    <p:cSldViewPr snapToGrid="0">
      <p:cViewPr varScale="1">
        <p:scale>
          <a:sx n="46" d="100"/>
          <a:sy n="46" d="100"/>
        </p:scale>
        <p:origin x="888" y="54"/>
      </p:cViewPr>
      <p:guideLst>
        <p:guide orient="horz" pos="2160"/>
        <p:guide pos="2880"/>
      </p:guideLst>
    </p:cSldViewPr>
  </p:slideViewPr>
  <p:outlineViewPr>
    <p:cViewPr>
      <p:scale>
        <a:sx n="33" d="100"/>
        <a:sy n="33" d="100"/>
      </p:scale>
      <p:origin x="0" y="-72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21" d="100"/>
          <a:sy n="121" d="100"/>
        </p:scale>
        <p:origin x="5020" y="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6/11/2021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6/11/2021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5559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101919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91883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831394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24</a:t>
            </a:fld>
            <a:endParaRPr lang="en-US" dirty="0"/>
          </a:p>
        </p:txBody>
      </p:sp>
    </p:spTree>
    <p:extLst>
      <p:ext uri="{BB962C8B-B14F-4D97-AF65-F5344CB8AC3E}">
        <p14:creationId xmlns:p14="http://schemas.microsoft.com/office/powerpoint/2010/main" val="3847774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20584" y="6557231"/>
            <a:ext cx="2133600" cy="270290"/>
          </a:xfrm>
        </p:spPr>
        <p:txBody>
          <a:bodyPr/>
          <a:lstStyle/>
          <a:p>
            <a:fld id="{A8160BDD-7155-D744-B749-9730458604AD}" type="slidenum">
              <a:rPr lang="en-US" smtClean="0"/>
              <a:t>‹#›</a:t>
            </a:fld>
            <a:endParaRPr lang="en-US" dirty="0"/>
          </a:p>
        </p:txBody>
      </p:sp>
      <p:pic>
        <p:nvPicPr>
          <p:cNvPr id="13" name="Picture 12"/>
          <p:cNvPicPr>
            <a:picLocks noChangeAspect="1"/>
          </p:cNvPicPr>
          <p:nvPr/>
        </p:nvPicPr>
        <p:blipFill>
          <a:blip r:embed="rId2"/>
          <a:srcRect/>
          <a:stretch/>
        </p:blipFill>
        <p:spPr>
          <a:xfrm>
            <a:off x="0" y="5584444"/>
            <a:ext cx="9144000" cy="889000"/>
          </a:xfrm>
          <a:prstGeom prst="rect">
            <a:avLst/>
          </a:prstGeom>
        </p:spPr>
      </p:pic>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5" name="Picture 4">
            <a:extLst>
              <a:ext uri="{FF2B5EF4-FFF2-40B4-BE49-F238E27FC236}">
                <a16:creationId xmlns:a16="http://schemas.microsoft.com/office/drawing/2014/main" id="{0747C63F-F306-B946-A1AC-9C32883A29E5}"/>
              </a:ext>
            </a:extLst>
          </p:cNvPr>
          <p:cNvPicPr>
            <a:picLocks noChangeAspect="1"/>
          </p:cNvPicPr>
          <p:nvPr userDrawn="1"/>
        </p:nvPicPr>
        <p:blipFill>
          <a:blip r:embed="rId3"/>
          <a:srcRect/>
          <a:stretch/>
        </p:blipFill>
        <p:spPr>
          <a:xfrm>
            <a:off x="6991755" y="4369383"/>
            <a:ext cx="1823999" cy="1074030"/>
          </a:xfrm>
          <a:prstGeom prst="rect">
            <a:avLst/>
          </a:prstGeom>
        </p:spPr>
      </p:pic>
    </p:spTree>
    <p:extLst>
      <p:ext uri="{BB962C8B-B14F-4D97-AF65-F5344CB8AC3E}">
        <p14:creationId xmlns:p14="http://schemas.microsoft.com/office/powerpoint/2010/main" val="1274907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353B-495C-4B36-B7B9-BDB47B8D29B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FE95E1-3B2D-4F7F-8B4B-E56698179A37}"/>
              </a:ext>
            </a:extLst>
          </p:cNvPr>
          <p:cNvSpPr>
            <a:spLocks noGrp="1"/>
          </p:cNvSpPr>
          <p:nvPr>
            <p:ph type="sldNum" sz="quarter" idx="10"/>
          </p:nvPr>
        </p:nvSpPr>
        <p:spPr/>
        <p:txBody>
          <a:bodyPr/>
          <a:lstStyle/>
          <a:p>
            <a:fld id="{A8160BDD-7155-D744-B749-9730458604AD}" type="slidenum">
              <a:rPr lang="en-US" smtClean="0"/>
              <a:pPr/>
              <a:t>‹#›</a:t>
            </a:fld>
            <a:endParaRPr lang="en-US" dirty="0"/>
          </a:p>
        </p:txBody>
      </p:sp>
      <p:pic>
        <p:nvPicPr>
          <p:cNvPr id="4" name="Picture 100">
            <a:extLst>
              <a:ext uri="{FF2B5EF4-FFF2-40B4-BE49-F238E27FC236}">
                <a16:creationId xmlns:a16="http://schemas.microsoft.com/office/drawing/2014/main" id="{09F59B51-C9CC-4DF6-8E10-4632928847B0}"/>
              </a:ext>
            </a:extLst>
          </p:cNvPr>
          <p:cNvPicPr>
            <a:picLocks noChangeAspect="1" noChangeArrowheads="1"/>
          </p:cNvPicPr>
          <p:nvPr userDrawn="1"/>
        </p:nvPicPr>
        <p:blipFill>
          <a:blip r:embed="rId2"/>
          <a:srcRect/>
          <a:stretch/>
        </p:blipFill>
        <p:spPr bwMode="auto">
          <a:xfrm>
            <a:off x="3923453" y="2057400"/>
            <a:ext cx="1297093" cy="1157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a:extLst>
              <a:ext uri="{FF2B5EF4-FFF2-40B4-BE49-F238E27FC236}">
                <a16:creationId xmlns:a16="http://schemas.microsoft.com/office/drawing/2014/main" id="{D5A58856-F166-4DAD-97B3-888D3997E4D0}"/>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405997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FF000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FF000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FF000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7385231" y="5342758"/>
            <a:ext cx="1416844" cy="879420"/>
          </a:xfrm>
          <a:prstGeom prst="rect">
            <a:avLst/>
          </a:prstGeom>
        </p:spPr>
      </p:pic>
    </p:spTree>
    <p:extLst>
      <p:ext uri="{BB962C8B-B14F-4D97-AF65-F5344CB8AC3E}">
        <p14:creationId xmlns:p14="http://schemas.microsoft.com/office/powerpoint/2010/main" val="89894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3028024" y="2576335"/>
            <a:ext cx="3087952" cy="1916659"/>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C4E4A9A1-6CA7-4F15-AE41-4322B294710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389001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9" name="Content Placeholder 2">
            <a:extLst>
              <a:ext uri="{FF2B5EF4-FFF2-40B4-BE49-F238E27FC236}">
                <a16:creationId xmlns:a16="http://schemas.microsoft.com/office/drawing/2014/main" id="{855A9553-962E-4240-844E-734EAAE42311}"/>
              </a:ext>
            </a:extLst>
          </p:cNvPr>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chemeClr val="accent3"/>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chemeClr val="accent3"/>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chemeClr val="accent3"/>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7" name="Picture 6">
            <a:extLst>
              <a:ext uri="{FF2B5EF4-FFF2-40B4-BE49-F238E27FC236}">
                <a16:creationId xmlns:a16="http://schemas.microsoft.com/office/drawing/2014/main" id="{2033E492-9AFA-4CAE-B07B-7C1C0D61D739}"/>
              </a:ext>
            </a:extLst>
          </p:cNvPr>
          <p:cNvPicPr>
            <a:picLocks noChangeAspect="1"/>
          </p:cNvPicPr>
          <p:nvPr userDrawn="1"/>
        </p:nvPicPr>
        <p:blipFill>
          <a:blip r:embed="rId2"/>
          <a:srcRect/>
          <a:stretch/>
        </p:blipFill>
        <p:spPr>
          <a:xfrm>
            <a:off x="7391400" y="5450709"/>
            <a:ext cx="1416844" cy="769531"/>
          </a:xfrm>
          <a:prstGeom prst="rect">
            <a:avLst/>
          </a:prstGeom>
        </p:spPr>
      </p:pic>
    </p:spTree>
    <p:extLst>
      <p:ext uri="{BB962C8B-B14F-4D97-AF65-F5344CB8AC3E}">
        <p14:creationId xmlns:p14="http://schemas.microsoft.com/office/powerpoint/2010/main" val="2865784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userDrawn="1"/>
        </p:nvPicPr>
        <p:blipFill>
          <a:blip r:embed="rId2"/>
          <a:srcRect/>
          <a:stretch/>
        </p:blipFill>
        <p:spPr>
          <a:xfrm>
            <a:off x="2805920" y="2575452"/>
            <a:ext cx="3532160" cy="1918425"/>
          </a:xfrm>
          <a:prstGeom prst="rect">
            <a:avLst/>
          </a:prstGeom>
        </p:spPr>
      </p:pic>
      <p:pic>
        <p:nvPicPr>
          <p:cNvPr id="8" name="Picture 7">
            <a:extLst>
              <a:ext uri="{FF2B5EF4-FFF2-40B4-BE49-F238E27FC236}">
                <a16:creationId xmlns:a16="http://schemas.microsoft.com/office/drawing/2014/main" id="{7FA1B561-FD09-4177-BEFF-5AE0DBC8A7D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234221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336" r="336"/>
          <a:stretch/>
        </p:blipFill>
        <p:spPr>
          <a:xfrm>
            <a:off x="4800599" y="4615071"/>
            <a:ext cx="4354443" cy="2242929"/>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spTree>
    <p:extLst>
      <p:ext uri="{BB962C8B-B14F-4D97-AF65-F5344CB8AC3E}">
        <p14:creationId xmlns:p14="http://schemas.microsoft.com/office/powerpoint/2010/main" val="3341243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45036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3919465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334156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2997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AAEF4164-1CFE-484B-A3C0-C09B6FA5459B}"/>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hasCustomPrompt="1"/>
          </p:nvPr>
        </p:nvSpPr>
        <p:spPr>
          <a:xfrm>
            <a:off x="722313" y="3480783"/>
            <a:ext cx="7772400" cy="1362075"/>
          </a:xfrm>
        </p:spPr>
        <p:txBody>
          <a:bodyPr anchor="t"/>
          <a:lstStyle>
            <a:lvl1pPr algn="ctr">
              <a:defRPr sz="4000" b="0" cap="none" baseline="0"/>
            </a:lvl1pPr>
          </a:lstStyle>
          <a:p>
            <a:r>
              <a:rPr lang="en-US" dirty="0"/>
              <a:t>Click to add Topic title</a:t>
            </a:r>
          </a:p>
        </p:txBody>
      </p:sp>
      <p:sp>
        <p:nvSpPr>
          <p:cNvPr id="3" name="Text Placeholder 2"/>
          <p:cNvSpPr>
            <a:spLocks noGrp="1"/>
          </p:cNvSpPr>
          <p:nvPr>
            <p:ph type="body" idx="1" hasCustomPrompt="1"/>
          </p:nvPr>
        </p:nvSpPr>
        <p:spPr>
          <a:xfrm>
            <a:off x="722313" y="1980596"/>
            <a:ext cx="7772400" cy="1500187"/>
          </a:xfrm>
        </p:spPr>
        <p:txBody>
          <a:bodyPr anchor="b"/>
          <a:lstStyle>
            <a:lvl1pPr marL="0" indent="0" algn="ctr">
              <a:buNone/>
              <a:defRPr sz="4000">
                <a:solidFill>
                  <a:srgbClr val="EF334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"Topic [letter]"</a:t>
            </a:r>
          </a:p>
        </p:txBody>
      </p:sp>
      <p:sp>
        <p:nvSpPr>
          <p:cNvPr id="6" name="Slide Number Placeholder 5"/>
          <p:cNvSpPr>
            <a:spLocks noGrp="1"/>
          </p:cNvSpPr>
          <p:nvPr>
            <p:ph type="sldNum" sz="quarter" idx="12"/>
          </p:nvPr>
        </p:nvSpPr>
        <p:spPr>
          <a:xfrm>
            <a:off x="6820584" y="6553200"/>
            <a:ext cx="2133600" cy="257395"/>
          </a:xfrm>
        </p:spPr>
        <p:txBody>
          <a:bodyPr/>
          <a:lstStyle/>
          <a:p>
            <a:fld id="{A8160BDD-7155-D744-B749-9730458604AD}" type="slidenum">
              <a:rPr lang="en-US" smtClean="0"/>
              <a:t>‹#›</a:t>
            </a:fld>
            <a:endParaRPr lang="en-US" dirty="0"/>
          </a:p>
        </p:txBody>
      </p:sp>
      <p:pic>
        <p:nvPicPr>
          <p:cNvPr id="10" name="Picture 9" descr="A picture containing drawing&#10;&#10;Description automatically generated">
            <a:extLst>
              <a:ext uri="{FF2B5EF4-FFF2-40B4-BE49-F238E27FC236}">
                <a16:creationId xmlns:a16="http://schemas.microsoft.com/office/drawing/2014/main" id="{F61AF83B-8E2D-7949-9CEA-92605C41AA32}"/>
              </a:ext>
            </a:extLst>
          </p:cNvPr>
          <p:cNvPicPr>
            <a:picLocks noChangeAspect="1"/>
          </p:cNvPicPr>
          <p:nvPr userDrawn="1"/>
        </p:nvPicPr>
        <p:blipFill>
          <a:blip r:embed="rId3"/>
          <a:stretch>
            <a:fillRect/>
          </a:stretch>
        </p:blipFill>
        <p:spPr>
          <a:xfrm>
            <a:off x="304800" y="6568440"/>
            <a:ext cx="1371600" cy="182880"/>
          </a:xfrm>
          <a:prstGeom prst="rect">
            <a:avLst/>
          </a:prstGeom>
        </p:spPr>
      </p:pic>
      <p:sp>
        <p:nvSpPr>
          <p:cNvPr id="9" name="Footer Placeholder 2">
            <a:extLst>
              <a:ext uri="{FF2B5EF4-FFF2-40B4-BE49-F238E27FC236}">
                <a16:creationId xmlns:a16="http://schemas.microsoft.com/office/drawing/2014/main" id="{8CC377DE-FCD1-374D-BB2A-151824CFD645}"/>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3484482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22916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547202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833071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34176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91679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mj-lt"/>
              <a:buAutoNum type="arabicPeriod"/>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mj-lt"/>
              <a:buAutoNum type="arabicPeriod"/>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mj-lt"/>
              <a:buAutoNum type="arabicPeriod"/>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409682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5557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5" name="Picture 4"/>
          <p:cNvPicPr>
            <a:picLocks noChangeAspect="1"/>
          </p:cNvPicPr>
          <p:nvPr/>
        </p:nvPicPr>
        <p:blipFill>
          <a:blip r:embed="rId2"/>
          <a:srcRect/>
          <a:stretch/>
        </p:blipFill>
        <p:spPr>
          <a:xfrm>
            <a:off x="0" y="6019800"/>
            <a:ext cx="9144000" cy="457200"/>
          </a:xfrm>
          <a:prstGeom prst="rect">
            <a:avLst/>
          </a:prstGeom>
        </p:spPr>
      </p:pic>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118861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3" name="Picture 2" descr="A picture containing shape&#10;&#10;Description automatically generated">
            <a:extLst>
              <a:ext uri="{FF2B5EF4-FFF2-40B4-BE49-F238E27FC236}">
                <a16:creationId xmlns:a16="http://schemas.microsoft.com/office/drawing/2014/main" id="{8E6706B2-382E-3343-A29D-A72A04B8D7D8}"/>
              </a:ext>
            </a:extLst>
          </p:cNvPr>
          <p:cNvPicPr>
            <a:picLocks noChangeAspect="1"/>
          </p:cNvPicPr>
          <p:nvPr userDrawn="1"/>
        </p:nvPicPr>
        <p:blipFill>
          <a:blip r:embed="rId2"/>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10520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496"/>
            <a:ext cx="8460150" cy="4386103"/>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1546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211616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4194"/>
            <a:ext cx="8460151"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descr="A picture containing shape&#10;&#10;Description automatically generated">
            <a:extLst>
              <a:ext uri="{FF2B5EF4-FFF2-40B4-BE49-F238E27FC236}">
                <a16:creationId xmlns:a16="http://schemas.microsoft.com/office/drawing/2014/main" id="{3E34A0A8-C686-624A-93D2-15C21326CE38}"/>
              </a:ext>
            </a:extLst>
          </p:cNvPr>
          <p:cNvPicPr>
            <a:picLocks noChangeAspect="1"/>
          </p:cNvPicPr>
          <p:nvPr userDrawn="1"/>
        </p:nvPicPr>
        <p:blipFill>
          <a:blip r:embed="rId3"/>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227562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6"/>
          <a:srcRect/>
          <a:stretch/>
        </p:blipFill>
        <p:spPr>
          <a:xfrm>
            <a:off x="0" y="1886"/>
            <a:ext cx="9144000" cy="941107"/>
          </a:xfrm>
          <a:prstGeom prst="rect">
            <a:avLst/>
          </a:prstGeom>
        </p:spPr>
      </p:pic>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DA8FAD8B-4614-9D49-9D3C-B48F5DE1DFDB}"/>
              </a:ext>
            </a:extLst>
          </p:cNvPr>
          <p:cNvPicPr>
            <a:picLocks noChangeAspect="1"/>
          </p:cNvPicPr>
          <p:nvPr userDrawn="1"/>
        </p:nvPicPr>
        <p:blipFill>
          <a:blip r:embed="rId27"/>
          <a:stretch>
            <a:fillRect/>
          </a:stretch>
        </p:blipFill>
        <p:spPr>
          <a:xfrm>
            <a:off x="304800" y="6568440"/>
            <a:ext cx="1371600" cy="182880"/>
          </a:xfrm>
          <a:prstGeom prst="rect">
            <a:avLst/>
          </a:prstGeom>
        </p:spPr>
      </p:pic>
      <p:sp>
        <p:nvSpPr>
          <p:cNvPr id="7" name="Footer Placeholder 2">
            <a:extLst>
              <a:ext uri="{FF2B5EF4-FFF2-40B4-BE49-F238E27FC236}">
                <a16:creationId xmlns:a16="http://schemas.microsoft.com/office/drawing/2014/main" id="{01B4CC5C-97ED-4142-B7DA-F5E18714616B}"/>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293832821"/>
      </p:ext>
    </p:extLst>
  </p:cSld>
  <p:clrMap bg1="lt1" tx1="dk1" bg2="lt2" tx2="dk2" accent1="accent1" accent2="accent2" accent3="accent3" accent4="accent4" accent5="accent5" accent6="accent6" hlink="hlink" folHlink="folHlink"/>
  <p:sldLayoutIdLst>
    <p:sldLayoutId id="2147483799" r:id="rId1"/>
    <p:sldLayoutId id="2147483825" r:id="rId2"/>
    <p:sldLayoutId id="2147483800" r:id="rId3"/>
    <p:sldLayoutId id="2147483810" r:id="rId4"/>
    <p:sldLayoutId id="2147483801" r:id="rId5"/>
    <p:sldLayoutId id="2147483802" r:id="rId6"/>
    <p:sldLayoutId id="2147483818" r:id="rId7"/>
    <p:sldLayoutId id="2147483822" r:id="rId8"/>
    <p:sldLayoutId id="2147483819" r:id="rId9"/>
    <p:sldLayoutId id="2147483826" r:id="rId10"/>
    <p:sldLayoutId id="2147483816" r:id="rId11"/>
    <p:sldLayoutId id="2147483823" r:id="rId12"/>
    <p:sldLayoutId id="2147483817" r:id="rId13"/>
    <p:sldLayoutId id="2147483821" r:id="rId14"/>
    <p:sldLayoutId id="2147483804" r:id="rId15"/>
    <p:sldLayoutId id="2147483811" r:id="rId16"/>
    <p:sldLayoutId id="2147483824" r:id="rId17"/>
    <p:sldLayoutId id="2147483827" r:id="rId18"/>
    <p:sldLayoutId id="2147483808" r:id="rId19"/>
    <p:sldLayoutId id="2147483809" r:id="rId20"/>
    <p:sldLayoutId id="2147483812" r:id="rId21"/>
    <p:sldLayoutId id="2147483813" r:id="rId22"/>
    <p:sldLayoutId id="2147483814" r:id="rId23"/>
    <p:sldLayoutId id="2147483815" r:id="rId24"/>
  </p:sldLayoutIdLst>
  <p:hf hdr="0" ftr="0" dt="0"/>
  <p:txStyles>
    <p:titleStyle>
      <a:lvl1pPr algn="l" defTabSz="457200" rtl="0" eaLnBrk="1" latinLnBrk="0" hangingPunct="1">
        <a:spcBef>
          <a:spcPct val="0"/>
        </a:spcBef>
        <a:buNone/>
        <a:defRPr sz="2400" kern="1200">
          <a:solidFill>
            <a:schemeClr val="bg1"/>
          </a:solidFill>
          <a:latin typeface="+mj-lt"/>
          <a:ea typeface="+mj-ea"/>
          <a:cs typeface="Calibri" panose="020F0502020204030204" pitchFamily="34" charset="0"/>
        </a:defRPr>
      </a:lvl1pPr>
    </p:titleStyle>
    <p:bodyStyle>
      <a:lvl1pPr marL="285750" indent="-285750" algn="l" defTabSz="457200" rtl="0" eaLnBrk="1" latinLnBrk="0" hangingPunct="1">
        <a:spcBef>
          <a:spcPct val="20000"/>
        </a:spcBef>
        <a:buClr>
          <a:srgbClr val="EF3340"/>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rgbClr val="EF3340"/>
        </a:buClr>
        <a:buFont typeface="Arial" panose="020B0604020202020204" pitchFamily="34" charset="0"/>
        <a:buChar char="•"/>
        <a:defRPr sz="1600" kern="1200">
          <a:solidFill>
            <a:schemeClr val="tx1"/>
          </a:solidFill>
          <a:latin typeface="+mn-lt"/>
          <a:ea typeface="+mn-ea"/>
          <a:cs typeface="+mn-cs"/>
        </a:defRPr>
      </a:lvl2pPr>
      <a:lvl3pPr marL="1200150" indent="-285750" algn="l" defTabSz="457200" rtl="0" eaLnBrk="1" latinLnBrk="0" hangingPunct="1">
        <a:spcBef>
          <a:spcPct val="20000"/>
        </a:spcBef>
        <a:buClr>
          <a:srgbClr val="EF3340"/>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2.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0.sv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0.svg"/><Relationship Id="rId2" Type="http://schemas.openxmlformats.org/officeDocument/2006/relationships/image" Target="../media/image31.png"/><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sv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What Are Transparency and Explainability?</a:t>
            </a:r>
          </a:p>
          <a:p>
            <a:r>
              <a:rPr lang="de-DE" dirty="0"/>
              <a:t>Identify Transparency and Explainability Risks</a:t>
            </a:r>
          </a:p>
          <a:p>
            <a:r>
              <a:rPr lang="de-DE" dirty="0"/>
              <a:t>Transparency and Explainability Tradeoffs</a:t>
            </a:r>
          </a:p>
          <a:p>
            <a:r>
              <a:rPr lang="de-DE" dirty="0"/>
              <a:t>Mitigate Transparency and Explainability Risks</a:t>
            </a:r>
            <a:endParaRPr lang="en-US" dirty="0"/>
          </a:p>
        </p:txBody>
      </p:sp>
      <p:sp>
        <p:nvSpPr>
          <p:cNvPr id="4" name="Title 3"/>
          <p:cNvSpPr>
            <a:spLocks noGrp="1"/>
          </p:cNvSpPr>
          <p:nvPr>
            <p:ph type="title"/>
          </p:nvPr>
        </p:nvSpPr>
        <p:spPr/>
        <p:txBody>
          <a:bodyPr/>
          <a:lstStyle/>
          <a:p>
            <a:r>
              <a:rPr lang="en-US" dirty="0"/>
              <a:t>Identifying and Mitigating Transparency and Explainability Risks</a:t>
            </a:r>
          </a:p>
        </p:txBody>
      </p:sp>
    </p:spTree>
    <p:extLst>
      <p:ext uri="{BB962C8B-B14F-4D97-AF65-F5344CB8AC3E}">
        <p14:creationId xmlns:p14="http://schemas.microsoft.com/office/powerpoint/2010/main" val="356983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43EE24-EF98-406E-A0F5-EBAB9DDACA1E}"/>
              </a:ext>
            </a:extLst>
          </p:cNvPr>
          <p:cNvSpPr>
            <a:spLocks noGrp="1"/>
          </p:cNvSpPr>
          <p:nvPr>
            <p:ph type="sldNum" sz="quarter" idx="12"/>
          </p:nvPr>
        </p:nvSpPr>
        <p:spPr/>
        <p:txBody>
          <a:bodyPr/>
          <a:lstStyle/>
          <a:p>
            <a:fld id="{A8160BDD-7155-D744-B749-9730458604AD}" type="slidenum">
              <a:rPr lang="en-US" smtClean="0"/>
              <a:t>10</a:t>
            </a:fld>
            <a:endParaRPr lang="en-US" dirty="0"/>
          </a:p>
        </p:txBody>
      </p:sp>
      <p:sp>
        <p:nvSpPr>
          <p:cNvPr id="8" name="Title 7">
            <a:extLst>
              <a:ext uri="{FF2B5EF4-FFF2-40B4-BE49-F238E27FC236}">
                <a16:creationId xmlns:a16="http://schemas.microsoft.com/office/drawing/2014/main" id="{E897B06D-EBC9-43B4-A1EF-2CF3EB9423F1}"/>
              </a:ext>
            </a:extLst>
          </p:cNvPr>
          <p:cNvSpPr>
            <a:spLocks noGrp="1"/>
          </p:cNvSpPr>
          <p:nvPr>
            <p:ph type="title"/>
          </p:nvPr>
        </p:nvSpPr>
        <p:spPr/>
        <p:txBody>
          <a:bodyPr/>
          <a:lstStyle/>
          <a:p>
            <a:r>
              <a:rPr lang="en-US" dirty="0"/>
              <a:t>Artificial Neural Networks</a:t>
            </a:r>
          </a:p>
        </p:txBody>
      </p:sp>
      <p:sp>
        <p:nvSpPr>
          <p:cNvPr id="10" name="Text Placeholder 9">
            <a:extLst>
              <a:ext uri="{FF2B5EF4-FFF2-40B4-BE49-F238E27FC236}">
                <a16:creationId xmlns:a16="http://schemas.microsoft.com/office/drawing/2014/main" id="{4A648FD6-1387-4D1F-90DA-68FDF0A86563}"/>
              </a:ext>
            </a:extLst>
          </p:cNvPr>
          <p:cNvSpPr>
            <a:spLocks noGrp="1"/>
          </p:cNvSpPr>
          <p:nvPr>
            <p:ph type="body" sz="quarter" idx="13"/>
          </p:nvPr>
        </p:nvSpPr>
        <p:spPr/>
        <p:txBody>
          <a:bodyPr/>
          <a:lstStyle/>
          <a:p>
            <a:r>
              <a:rPr lang="en-US" b="1" dirty="0"/>
              <a:t>Artificial neural network</a:t>
            </a:r>
            <a:r>
              <a:rPr lang="en-US" dirty="0"/>
              <a:t>: An ML architecture that is modeled on the way animal brains work. </a:t>
            </a:r>
          </a:p>
        </p:txBody>
      </p:sp>
      <p:sp>
        <p:nvSpPr>
          <p:cNvPr id="9" name="Content Placeholder 8">
            <a:extLst>
              <a:ext uri="{FF2B5EF4-FFF2-40B4-BE49-F238E27FC236}">
                <a16:creationId xmlns:a16="http://schemas.microsoft.com/office/drawing/2014/main" id="{A70A2193-7A68-41BD-801D-C3D8D33926DA}"/>
              </a:ext>
            </a:extLst>
          </p:cNvPr>
          <p:cNvSpPr>
            <a:spLocks noGrp="1"/>
          </p:cNvSpPr>
          <p:nvPr>
            <p:ph idx="1"/>
          </p:nvPr>
        </p:nvSpPr>
        <p:spPr/>
        <p:txBody>
          <a:bodyPr/>
          <a:lstStyle/>
          <a:p>
            <a:r>
              <a:rPr lang="en-US" dirty="0"/>
              <a:t>Artificial neurons connected by “synapses.”</a:t>
            </a:r>
          </a:p>
          <a:p>
            <a:r>
              <a:rPr lang="en-US" dirty="0"/>
              <a:t>Connections strengthen or weaken during the ML process.</a:t>
            </a:r>
          </a:p>
          <a:p>
            <a:r>
              <a:rPr lang="en-US" dirty="0"/>
              <a:t>Difficult to interpret due to the complex nature of the connections.</a:t>
            </a:r>
          </a:p>
        </p:txBody>
      </p:sp>
    </p:spTree>
    <p:extLst>
      <p:ext uri="{BB962C8B-B14F-4D97-AF65-F5344CB8AC3E}">
        <p14:creationId xmlns:p14="http://schemas.microsoft.com/office/powerpoint/2010/main" val="369352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1E9E1-7AED-4676-ABA5-172280FC3C4E}"/>
              </a:ext>
            </a:extLst>
          </p:cNvPr>
          <p:cNvSpPr>
            <a:spLocks noGrp="1"/>
          </p:cNvSpPr>
          <p:nvPr>
            <p:ph type="sldNum" sz="quarter" idx="12"/>
          </p:nvPr>
        </p:nvSpPr>
        <p:spPr/>
        <p:txBody>
          <a:bodyPr/>
          <a:lstStyle/>
          <a:p>
            <a:fld id="{A8160BDD-7155-D744-B749-9730458604AD}" type="slidenum">
              <a:rPr lang="en-US" smtClean="0"/>
              <a:pPr/>
              <a:t>11</a:t>
            </a:fld>
            <a:endParaRPr lang="en-US" dirty="0"/>
          </a:p>
        </p:txBody>
      </p:sp>
      <p:sp>
        <p:nvSpPr>
          <p:cNvPr id="3" name="Title 2">
            <a:extLst>
              <a:ext uri="{FF2B5EF4-FFF2-40B4-BE49-F238E27FC236}">
                <a16:creationId xmlns:a16="http://schemas.microsoft.com/office/drawing/2014/main" id="{BB7F5028-1869-4DAB-93C0-A32618450B72}"/>
              </a:ext>
            </a:extLst>
          </p:cNvPr>
          <p:cNvSpPr>
            <a:spLocks noGrp="1"/>
          </p:cNvSpPr>
          <p:nvPr>
            <p:ph type="title"/>
          </p:nvPr>
        </p:nvSpPr>
        <p:spPr/>
        <p:txBody>
          <a:bodyPr/>
          <a:lstStyle/>
          <a:p>
            <a:r>
              <a:rPr lang="en-US" dirty="0"/>
              <a:t>Self-Learning Models</a:t>
            </a:r>
          </a:p>
        </p:txBody>
      </p:sp>
      <p:sp>
        <p:nvSpPr>
          <p:cNvPr id="4" name="Text Placeholder 3">
            <a:extLst>
              <a:ext uri="{FF2B5EF4-FFF2-40B4-BE49-F238E27FC236}">
                <a16:creationId xmlns:a16="http://schemas.microsoft.com/office/drawing/2014/main" id="{9A803B8A-1AD4-4A56-8CD4-DA112113123F}"/>
              </a:ext>
            </a:extLst>
          </p:cNvPr>
          <p:cNvSpPr>
            <a:spLocks noGrp="1"/>
          </p:cNvSpPr>
          <p:nvPr>
            <p:ph type="body" sz="quarter" idx="13"/>
          </p:nvPr>
        </p:nvSpPr>
        <p:spPr/>
        <p:txBody>
          <a:bodyPr/>
          <a:lstStyle/>
          <a:p>
            <a:r>
              <a:rPr lang="en-US" b="1" dirty="0"/>
              <a:t>Self-learning model</a:t>
            </a:r>
            <a:r>
              <a:rPr lang="en-US" dirty="0"/>
              <a:t>: An ML architecture that automatically integrates new data into the model and adjusts outputs according to the additional data.</a:t>
            </a:r>
          </a:p>
        </p:txBody>
      </p:sp>
      <p:sp>
        <p:nvSpPr>
          <p:cNvPr id="5" name="Content Placeholder 4">
            <a:extLst>
              <a:ext uri="{FF2B5EF4-FFF2-40B4-BE49-F238E27FC236}">
                <a16:creationId xmlns:a16="http://schemas.microsoft.com/office/drawing/2014/main" id="{5CADD516-14E9-4F4F-8DD0-B6BE9ED76FE9}"/>
              </a:ext>
            </a:extLst>
          </p:cNvPr>
          <p:cNvSpPr>
            <a:spLocks noGrp="1"/>
          </p:cNvSpPr>
          <p:nvPr>
            <p:ph idx="1"/>
          </p:nvPr>
        </p:nvSpPr>
        <p:spPr/>
        <p:txBody>
          <a:bodyPr/>
          <a:lstStyle/>
          <a:p>
            <a:r>
              <a:rPr lang="en-US" dirty="0"/>
              <a:t>Helps to preserve the accuracy of a model over time.</a:t>
            </a:r>
          </a:p>
          <a:p>
            <a:r>
              <a:rPr lang="en-US" dirty="0"/>
              <a:t>When circumstances change, new data helps align the model with current events.</a:t>
            </a:r>
          </a:p>
          <a:p>
            <a:pPr lvl="1"/>
            <a:r>
              <a:rPr lang="en-US" dirty="0"/>
              <a:t>Pedestrian traffic and the onset of a pandemic.</a:t>
            </a:r>
          </a:p>
          <a:p>
            <a:r>
              <a:rPr lang="en-US" dirty="0"/>
              <a:t>Beware of smaller amounts of new data leading to overfitting or other inaccuracies.</a:t>
            </a:r>
          </a:p>
        </p:txBody>
      </p:sp>
    </p:spTree>
    <p:extLst>
      <p:ext uri="{BB962C8B-B14F-4D97-AF65-F5344CB8AC3E}">
        <p14:creationId xmlns:p14="http://schemas.microsoft.com/office/powerpoint/2010/main" val="235733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2BE01F-DC20-4BC6-95D2-FFB66DA4FD10}"/>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6" name="Title 5">
            <a:extLst>
              <a:ext uri="{FF2B5EF4-FFF2-40B4-BE49-F238E27FC236}">
                <a16:creationId xmlns:a16="http://schemas.microsoft.com/office/drawing/2014/main" id="{A7437028-A208-4DB1-8713-1C5E09A03808}"/>
              </a:ext>
            </a:extLst>
          </p:cNvPr>
          <p:cNvSpPr>
            <a:spLocks noGrp="1"/>
          </p:cNvSpPr>
          <p:nvPr>
            <p:ph type="title"/>
          </p:nvPr>
        </p:nvSpPr>
        <p:spPr/>
        <p:txBody>
          <a:bodyPr/>
          <a:lstStyle/>
          <a:p>
            <a:r>
              <a:rPr lang="en-US" dirty="0"/>
              <a:t>Integration of Third-Party Models</a:t>
            </a:r>
          </a:p>
        </p:txBody>
      </p:sp>
      <p:sp>
        <p:nvSpPr>
          <p:cNvPr id="7" name="Content Placeholder 6">
            <a:extLst>
              <a:ext uri="{FF2B5EF4-FFF2-40B4-BE49-F238E27FC236}">
                <a16:creationId xmlns:a16="http://schemas.microsoft.com/office/drawing/2014/main" id="{78EE3D63-8516-4090-B297-4F11B07B49E0}"/>
              </a:ext>
            </a:extLst>
          </p:cNvPr>
          <p:cNvSpPr>
            <a:spLocks noGrp="1"/>
          </p:cNvSpPr>
          <p:nvPr>
            <p:ph idx="1"/>
          </p:nvPr>
        </p:nvSpPr>
        <p:spPr/>
        <p:txBody>
          <a:bodyPr/>
          <a:lstStyle/>
          <a:p>
            <a:pPr>
              <a:buFont typeface="Arial" panose="020B0604020202020204" pitchFamily="34" charset="0"/>
              <a:buChar char="•"/>
            </a:pPr>
            <a:r>
              <a:rPr lang="en-US" dirty="0"/>
              <a:t>Like with privacy, using third-party models can affect transparency and explainability.</a:t>
            </a:r>
          </a:p>
          <a:p>
            <a:pPr>
              <a:buFont typeface="Arial" panose="020B0604020202020204" pitchFamily="34" charset="0"/>
              <a:buChar char="•"/>
            </a:pPr>
            <a:r>
              <a:rPr lang="en-US" dirty="0"/>
              <a:t>Black box effect can manifest in different ways:</a:t>
            </a:r>
          </a:p>
          <a:p>
            <a:pPr lvl="1">
              <a:buFont typeface="Arial" panose="020B0604020202020204" pitchFamily="34" charset="0"/>
              <a:buChar char="•"/>
            </a:pPr>
            <a:r>
              <a:rPr lang="en-US" dirty="0"/>
              <a:t>You experience the black box effect, but the third party sees the algorithm as transparent and explainable.</a:t>
            </a:r>
          </a:p>
          <a:p>
            <a:pPr lvl="1">
              <a:buFont typeface="Arial" panose="020B0604020202020204" pitchFamily="34" charset="0"/>
              <a:buChar char="•"/>
            </a:pPr>
            <a:r>
              <a:rPr lang="en-US" dirty="0"/>
              <a:t>Without sufficient explanation of an algorithm, you could introduce a black box system into your organization or product.</a:t>
            </a:r>
          </a:p>
          <a:p>
            <a:pPr>
              <a:buFont typeface="Arial" panose="020B0604020202020204" pitchFamily="34" charset="0"/>
              <a:buChar char="•"/>
            </a:pPr>
            <a:r>
              <a:rPr lang="en-US" dirty="0"/>
              <a:t>The integration process itself can affect transparency and explainability.</a:t>
            </a:r>
          </a:p>
          <a:p>
            <a:pPr lvl="1">
              <a:buFont typeface="Arial" panose="020B0604020202020204" pitchFamily="34" charset="0"/>
              <a:buChar char="•"/>
            </a:pPr>
            <a:r>
              <a:rPr lang="en-US" dirty="0"/>
              <a:t>You might need to modify the third-party solution to meet organizational needs.</a:t>
            </a:r>
          </a:p>
          <a:p>
            <a:pPr lvl="1">
              <a:buFont typeface="Arial" panose="020B0604020202020204" pitchFamily="34" charset="0"/>
              <a:buChar char="•"/>
            </a:pPr>
            <a:r>
              <a:rPr lang="en-US" dirty="0"/>
              <a:t>Modifications must be documented and communicated to stakeholders to avoid transparency and explainability issues.</a:t>
            </a:r>
          </a:p>
        </p:txBody>
      </p:sp>
    </p:spTree>
    <p:extLst>
      <p:ext uri="{BB962C8B-B14F-4D97-AF65-F5344CB8AC3E}">
        <p14:creationId xmlns:p14="http://schemas.microsoft.com/office/powerpoint/2010/main" val="171095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D7E92-010A-4BC6-90D4-35911AB540B8}"/>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3" name="Title 2">
            <a:extLst>
              <a:ext uri="{FF2B5EF4-FFF2-40B4-BE49-F238E27FC236}">
                <a16:creationId xmlns:a16="http://schemas.microsoft.com/office/drawing/2014/main" id="{90BA8DE6-E16B-44D9-BE4E-E4F8128FFB62}"/>
              </a:ext>
            </a:extLst>
          </p:cNvPr>
          <p:cNvSpPr>
            <a:spLocks noGrp="1"/>
          </p:cNvSpPr>
          <p:nvPr>
            <p:ph type="title"/>
          </p:nvPr>
        </p:nvSpPr>
        <p:spPr/>
        <p:txBody>
          <a:bodyPr/>
          <a:lstStyle/>
          <a:p>
            <a:r>
              <a:rPr lang="en-US" dirty="0"/>
              <a:t>Intellectual Property Rights</a:t>
            </a:r>
          </a:p>
        </p:txBody>
      </p:sp>
      <p:sp>
        <p:nvSpPr>
          <p:cNvPr id="4" name="Content Placeholder 3">
            <a:extLst>
              <a:ext uri="{FF2B5EF4-FFF2-40B4-BE49-F238E27FC236}">
                <a16:creationId xmlns:a16="http://schemas.microsoft.com/office/drawing/2014/main" id="{B1FF5FEA-1E67-4EC2-8191-3D94E904F80B}"/>
              </a:ext>
            </a:extLst>
          </p:cNvPr>
          <p:cNvSpPr>
            <a:spLocks noGrp="1"/>
          </p:cNvSpPr>
          <p:nvPr>
            <p:ph idx="1"/>
          </p:nvPr>
        </p:nvSpPr>
        <p:spPr/>
        <p:txBody>
          <a:bodyPr/>
          <a:lstStyle/>
          <a:p>
            <a:r>
              <a:rPr lang="en-US" dirty="0"/>
              <a:t>Includes copyrights, trademarks, and trade secrets.</a:t>
            </a:r>
          </a:p>
          <a:p>
            <a:r>
              <a:rPr lang="en-US" dirty="0"/>
              <a:t>Protection of IP limits duplication of a product or service, but it can also introduce risk.</a:t>
            </a:r>
          </a:p>
          <a:p>
            <a:pPr lvl="1"/>
            <a:r>
              <a:rPr lang="en-US" dirty="0"/>
              <a:t>Transparency and explainability.</a:t>
            </a:r>
          </a:p>
          <a:p>
            <a:pPr lvl="1"/>
            <a:r>
              <a:rPr lang="en-US" dirty="0"/>
              <a:t>Other ethical, legal, and compliance risks when third-party closed IP is used.</a:t>
            </a:r>
          </a:p>
          <a:p>
            <a:r>
              <a:rPr lang="en-US" dirty="0"/>
              <a:t>With closed IP from another source:</a:t>
            </a:r>
          </a:p>
          <a:p>
            <a:pPr lvl="1"/>
            <a:r>
              <a:rPr lang="en-US" dirty="0"/>
              <a:t>Can you get enough information to ensure how the technology works with the data?</a:t>
            </a:r>
          </a:p>
          <a:p>
            <a:pPr lvl="1"/>
            <a:r>
              <a:rPr lang="en-US" dirty="0"/>
              <a:t>Can you verify that the vendor has performed the due diligence required?</a:t>
            </a:r>
          </a:p>
          <a:p>
            <a:pPr lvl="1"/>
            <a:r>
              <a:rPr lang="en-US" dirty="0"/>
              <a:t>How will closed IP affect your ability to get certification for a project?</a:t>
            </a:r>
          </a:p>
          <a:p>
            <a:pPr lvl="1"/>
            <a:r>
              <a:rPr lang="en-US" dirty="0"/>
              <a:t>How will closed IP affect end users?</a:t>
            </a:r>
          </a:p>
        </p:txBody>
      </p:sp>
    </p:spTree>
    <p:extLst>
      <p:ext uri="{BB962C8B-B14F-4D97-AF65-F5344CB8AC3E}">
        <p14:creationId xmlns:p14="http://schemas.microsoft.com/office/powerpoint/2010/main" val="90625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vert="horz" lIns="91440" tIns="45720" rIns="91440" bIns="45720" rtlCol="0" anchor="ctr">
            <a:normAutofit/>
          </a:bodyPr>
          <a:lstStyle/>
          <a:p>
            <a:r>
              <a:rPr lang="en-US" kern="1200" dirty="0">
                <a:latin typeface="+mj-lt"/>
                <a:ea typeface="+mj-ea"/>
                <a:cs typeface="Calibri" panose="020F0502020204030204" pitchFamily="34" charset="0"/>
              </a:rPr>
              <a:t>Risks of Explainable AI</a:t>
            </a:r>
          </a:p>
        </p:txBody>
      </p:sp>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vert="horz" lIns="91440" tIns="45720" rIns="91440" bIns="45720" rtlCol="0" anchor="ctr">
            <a:normAutofit/>
          </a:bodyPr>
          <a:lstStyle/>
          <a:p>
            <a:pPr>
              <a:spcAft>
                <a:spcPts val="600"/>
              </a:spcAft>
            </a:pPr>
            <a:fld id="{A8160BDD-7155-D744-B749-9730458604AD}" type="slidenum">
              <a:rPr lang="en-US" smtClean="0"/>
              <a:pPr>
                <a:spcAft>
                  <a:spcPts val="600"/>
                </a:spcAft>
              </a:pPr>
              <a:t>14</a:t>
            </a:fld>
            <a:endParaRPr lang="en-US" dirty="0"/>
          </a:p>
        </p:txBody>
      </p:sp>
      <p:grpSp>
        <p:nvGrpSpPr>
          <p:cNvPr id="18" name="Group 17">
            <a:extLst>
              <a:ext uri="{FF2B5EF4-FFF2-40B4-BE49-F238E27FC236}">
                <a16:creationId xmlns:a16="http://schemas.microsoft.com/office/drawing/2014/main" id="{9A5820F0-7236-4167-8DEF-DEC4879D08B6}"/>
              </a:ext>
            </a:extLst>
          </p:cNvPr>
          <p:cNvGrpSpPr/>
          <p:nvPr/>
        </p:nvGrpSpPr>
        <p:grpSpPr>
          <a:xfrm>
            <a:off x="909000" y="2412375"/>
            <a:ext cx="7326000" cy="1509750"/>
            <a:chOff x="909000" y="2412375"/>
            <a:chExt cx="7326000" cy="1509750"/>
          </a:xfrm>
        </p:grpSpPr>
        <p:sp>
          <p:nvSpPr>
            <p:cNvPr id="5" name="Oval 4">
              <a:extLst>
                <a:ext uri="{FF2B5EF4-FFF2-40B4-BE49-F238E27FC236}">
                  <a16:creationId xmlns:a16="http://schemas.microsoft.com/office/drawing/2014/main" id="{ADCDF094-7F18-459B-AC19-E6C0E34DC54D}"/>
                </a:ext>
              </a:extLst>
            </p:cNvPr>
            <p:cNvSpPr/>
            <p:nvPr/>
          </p:nvSpPr>
          <p:spPr>
            <a:xfrm>
              <a:off x="909000" y="2412375"/>
              <a:ext cx="1509750" cy="150975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8" name="Rectangle 7" descr="Statistiken">
              <a:extLst>
                <a:ext uri="{FF2B5EF4-FFF2-40B4-BE49-F238E27FC236}">
                  <a16:creationId xmlns:a16="http://schemas.microsoft.com/office/drawing/2014/main" id="{F2DF7743-DEDC-420E-AF00-F240E6E578CC}"/>
                </a:ext>
              </a:extLst>
            </p:cNvPr>
            <p:cNvSpPr/>
            <p:nvPr/>
          </p:nvSpPr>
          <p:spPr>
            <a:xfrm>
              <a:off x="1230750" y="2734125"/>
              <a:ext cx="866250" cy="86625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30F0589C-1585-4826-A1CE-30C68AF9D8FD}"/>
                </a:ext>
              </a:extLst>
            </p:cNvPr>
            <p:cNvSpPr/>
            <p:nvPr/>
          </p:nvSpPr>
          <p:spPr>
            <a:xfrm>
              <a:off x="3817125" y="2412375"/>
              <a:ext cx="1509750" cy="150975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1" name="Rectangle 10" descr="Schließen">
              <a:extLst>
                <a:ext uri="{FF2B5EF4-FFF2-40B4-BE49-F238E27FC236}">
                  <a16:creationId xmlns:a16="http://schemas.microsoft.com/office/drawing/2014/main" id="{7CAB9CCB-FBCA-42DD-BEE1-1A660E7E65F5}"/>
                </a:ext>
              </a:extLst>
            </p:cNvPr>
            <p:cNvSpPr/>
            <p:nvPr/>
          </p:nvSpPr>
          <p:spPr>
            <a:xfrm>
              <a:off x="4138875" y="2734125"/>
              <a:ext cx="866250" cy="86625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61D729E3-D056-49BB-9864-9DFFE62F991E}"/>
                </a:ext>
              </a:extLst>
            </p:cNvPr>
            <p:cNvSpPr/>
            <p:nvPr/>
          </p:nvSpPr>
          <p:spPr>
            <a:xfrm>
              <a:off x="6725250" y="2412375"/>
              <a:ext cx="1509750" cy="150975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6" name="Rectangle 15" descr="Zahnräder">
              <a:extLst>
                <a:ext uri="{FF2B5EF4-FFF2-40B4-BE49-F238E27FC236}">
                  <a16:creationId xmlns:a16="http://schemas.microsoft.com/office/drawing/2014/main" id="{C52EB7FF-1193-42A7-B1EF-435D5CCC66DA}"/>
                </a:ext>
              </a:extLst>
            </p:cNvPr>
            <p:cNvSpPr/>
            <p:nvPr/>
          </p:nvSpPr>
          <p:spPr>
            <a:xfrm>
              <a:off x="7047000" y="2734125"/>
              <a:ext cx="866250" cy="86625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 name="Dreieck 3">
              <a:extLst>
                <a:ext uri="{FF2B5EF4-FFF2-40B4-BE49-F238E27FC236}">
                  <a16:creationId xmlns:a16="http://schemas.microsoft.com/office/drawing/2014/main" id="{4BBFD265-FC9E-964C-9ADF-68E98026216B}"/>
                </a:ext>
              </a:extLst>
            </p:cNvPr>
            <p:cNvSpPr/>
            <p:nvPr/>
          </p:nvSpPr>
          <p:spPr>
            <a:xfrm rot="5400000">
              <a:off x="2653185" y="2936408"/>
              <a:ext cx="1027900" cy="463039"/>
            </a:xfrm>
            <a:prstGeom prst="triangle">
              <a:avLst/>
            </a:prstGeom>
            <a:noFill/>
            <a:ln w="28575" cap="flat" cmpd="sng" algn="ctr">
              <a:solidFill>
                <a:srgbClr val="FF0000"/>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4" name="Dreieck 13">
              <a:extLst>
                <a:ext uri="{FF2B5EF4-FFF2-40B4-BE49-F238E27FC236}">
                  <a16:creationId xmlns:a16="http://schemas.microsoft.com/office/drawing/2014/main" id="{F1EAC014-5A27-8741-83F8-C91FC037B057}"/>
                </a:ext>
              </a:extLst>
            </p:cNvPr>
            <p:cNvSpPr/>
            <p:nvPr/>
          </p:nvSpPr>
          <p:spPr>
            <a:xfrm rot="5400000">
              <a:off x="5542042" y="2936409"/>
              <a:ext cx="1027900" cy="463039"/>
            </a:xfrm>
            <a:prstGeom prst="triangle">
              <a:avLst/>
            </a:prstGeom>
            <a:noFill/>
            <a:ln w="28575" cap="flat" cmpd="sng" algn="ctr">
              <a:solidFill>
                <a:srgbClr val="FF0000"/>
              </a:solidFill>
              <a:prstDash val="solid"/>
            </a:ln>
            <a:effectLst/>
          </p:spPr>
          <p:txBody>
            <a:bodyPr rtlCol="0" anchor="ctr"/>
            <a:lstStyle/>
            <a:p>
              <a:pPr algn="ctr" defTabSz="914400"/>
              <a:endParaRPr lang="en-US" sz="1100" b="1" kern="0" dirty="0">
                <a:solidFill>
                  <a:srgbClr val="FF0000"/>
                </a:solidFill>
                <a:latin typeface="Arial"/>
              </a:endParaRPr>
            </a:p>
          </p:txBody>
        </p:sp>
      </p:grpSp>
      <p:sp>
        <p:nvSpPr>
          <p:cNvPr id="7" name="Text Box 307">
            <a:extLst>
              <a:ext uri="{FF2B5EF4-FFF2-40B4-BE49-F238E27FC236}">
                <a16:creationId xmlns:a16="http://schemas.microsoft.com/office/drawing/2014/main" id="{D91232EA-C14A-486F-81A6-F740D171AFF7}"/>
              </a:ext>
            </a:extLst>
          </p:cNvPr>
          <p:cNvSpPr txBox="1">
            <a:spLocks noChangeArrowheads="1"/>
          </p:cNvSpPr>
          <p:nvPr/>
        </p:nvSpPr>
        <p:spPr bwMode="auto">
          <a:xfrm>
            <a:off x="463512" y="4392375"/>
            <a:ext cx="240072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Explainability tools can make both users and data scientists over-trust and misread algorithms.</a:t>
            </a:r>
          </a:p>
        </p:txBody>
      </p:sp>
      <p:sp>
        <p:nvSpPr>
          <p:cNvPr id="19" name="Text Box 307">
            <a:extLst>
              <a:ext uri="{FF2B5EF4-FFF2-40B4-BE49-F238E27FC236}">
                <a16:creationId xmlns:a16="http://schemas.microsoft.com/office/drawing/2014/main" id="{578C88EB-EB2A-4F94-B15D-41F8875511CA}"/>
              </a:ext>
            </a:extLst>
          </p:cNvPr>
          <p:cNvSpPr txBox="1">
            <a:spLocks noChangeArrowheads="1"/>
          </p:cNvSpPr>
          <p:nvPr/>
        </p:nvSpPr>
        <p:spPr bwMode="auto">
          <a:xfrm>
            <a:off x="6275171" y="4391279"/>
            <a:ext cx="240072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As a result, explainability tools can instill a false sense of confidence about deploying the models.</a:t>
            </a:r>
          </a:p>
        </p:txBody>
      </p:sp>
      <p:sp>
        <p:nvSpPr>
          <p:cNvPr id="20" name="Text Box 307">
            <a:extLst>
              <a:ext uri="{FF2B5EF4-FFF2-40B4-BE49-F238E27FC236}">
                <a16:creationId xmlns:a16="http://schemas.microsoft.com/office/drawing/2014/main" id="{2BB49A49-A9D3-4910-BFA8-5867E7046FD6}"/>
              </a:ext>
            </a:extLst>
          </p:cNvPr>
          <p:cNvSpPr txBox="1">
            <a:spLocks noChangeArrowheads="1"/>
          </p:cNvSpPr>
          <p:nvPr/>
        </p:nvSpPr>
        <p:spPr bwMode="auto">
          <a:xfrm>
            <a:off x="3390205" y="4391279"/>
            <a:ext cx="2400726" cy="692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This can lead to incorrect assumptions about the model and its explanation.</a:t>
            </a:r>
          </a:p>
        </p:txBody>
      </p:sp>
    </p:spTree>
    <p:extLst>
      <p:ext uri="{BB962C8B-B14F-4D97-AF65-F5344CB8AC3E}">
        <p14:creationId xmlns:p14="http://schemas.microsoft.com/office/powerpoint/2010/main" val="87106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a:lstStyle/>
          <a:p>
            <a:r>
              <a:rPr lang="en-US" dirty="0"/>
              <a:t>Transparency and Explainability in the GDPR</a:t>
            </a:r>
          </a:p>
        </p:txBody>
      </p:sp>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a:lstStyle/>
          <a:p>
            <a:fld id="{A8160BDD-7155-D744-B749-9730458604AD}" type="slidenum">
              <a:rPr lang="en-US" smtClean="0"/>
              <a:pPr/>
              <a:t>15</a:t>
            </a:fld>
            <a:endParaRPr lang="en-US" dirty="0"/>
          </a:p>
        </p:txBody>
      </p:sp>
      <p:sp>
        <p:nvSpPr>
          <p:cNvPr id="7" name="Rounded Rectangle 51">
            <a:extLst>
              <a:ext uri="{FF2B5EF4-FFF2-40B4-BE49-F238E27FC236}">
                <a16:creationId xmlns:a16="http://schemas.microsoft.com/office/drawing/2014/main" id="{E359626F-D2E4-FD4E-BDB5-A63574D388B2}"/>
              </a:ext>
            </a:extLst>
          </p:cNvPr>
          <p:cNvSpPr/>
          <p:nvPr/>
        </p:nvSpPr>
        <p:spPr>
          <a:xfrm>
            <a:off x="485037" y="1452472"/>
            <a:ext cx="8173926" cy="10621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US" b="1" dirty="0"/>
              <a:t>The introduction of the EU’s General Data Protection Regulation (GDPR) has elevated the requirement of explainability in systems processing personal data.</a:t>
            </a:r>
          </a:p>
        </p:txBody>
      </p:sp>
      <p:sp>
        <p:nvSpPr>
          <p:cNvPr id="8" name="Rounded Rectangle 51">
            <a:extLst>
              <a:ext uri="{FF2B5EF4-FFF2-40B4-BE49-F238E27FC236}">
                <a16:creationId xmlns:a16="http://schemas.microsoft.com/office/drawing/2014/main" id="{48A505F2-ED3C-DF42-94BA-8274890CD8B6}"/>
              </a:ext>
            </a:extLst>
          </p:cNvPr>
          <p:cNvSpPr/>
          <p:nvPr/>
        </p:nvSpPr>
        <p:spPr>
          <a:xfrm>
            <a:off x="331471" y="3006070"/>
            <a:ext cx="2914650" cy="10621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a:r>
              <a:rPr lang="en-US" b="1" dirty="0"/>
              <a:t>Explainability requirement</a:t>
            </a:r>
          </a:p>
        </p:txBody>
      </p:sp>
      <p:sp>
        <p:nvSpPr>
          <p:cNvPr id="9" name="Rounded Rectangle 51">
            <a:extLst>
              <a:ext uri="{FF2B5EF4-FFF2-40B4-BE49-F238E27FC236}">
                <a16:creationId xmlns:a16="http://schemas.microsoft.com/office/drawing/2014/main" id="{7856DD5A-959E-434E-8176-758A3EB3419A}"/>
              </a:ext>
            </a:extLst>
          </p:cNvPr>
          <p:cNvSpPr/>
          <p:nvPr/>
        </p:nvSpPr>
        <p:spPr>
          <a:xfrm>
            <a:off x="256437" y="4680478"/>
            <a:ext cx="2989683" cy="10621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a:r>
              <a:rPr lang="en-US" b="1" dirty="0"/>
              <a:t>Right of human intervention</a:t>
            </a:r>
          </a:p>
        </p:txBody>
      </p:sp>
      <p:sp>
        <p:nvSpPr>
          <p:cNvPr id="4" name="Rechteck 3">
            <a:extLst>
              <a:ext uri="{FF2B5EF4-FFF2-40B4-BE49-F238E27FC236}">
                <a16:creationId xmlns:a16="http://schemas.microsoft.com/office/drawing/2014/main" id="{36A6B3F0-ACCA-5748-845D-D1D12DE4FC33}"/>
              </a:ext>
            </a:extLst>
          </p:cNvPr>
          <p:cNvSpPr/>
          <p:nvPr/>
        </p:nvSpPr>
        <p:spPr>
          <a:xfrm>
            <a:off x="3474720" y="3006070"/>
            <a:ext cx="5337810" cy="1200329"/>
          </a:xfrm>
          <a:prstGeom prst="rect">
            <a:avLst/>
          </a:prstGeom>
        </p:spPr>
        <p:txBody>
          <a:bodyPr wrap="square">
            <a:spAutoFit/>
          </a:bodyPr>
          <a:lstStyle/>
          <a:p>
            <a:pPr>
              <a:spcBef>
                <a:spcPct val="20000"/>
              </a:spcBef>
              <a:buClr>
                <a:srgbClr val="EF3340"/>
              </a:buClr>
            </a:pPr>
            <a:r>
              <a:rPr lang="en-US" dirty="0"/>
              <a:t>Complying with GDPR requires an organization to be able to answer any applicant’s request to explain how automated decisions involving personal data were made. </a:t>
            </a:r>
          </a:p>
        </p:txBody>
      </p:sp>
      <p:sp>
        <p:nvSpPr>
          <p:cNvPr id="10" name="Rechteck 9">
            <a:extLst>
              <a:ext uri="{FF2B5EF4-FFF2-40B4-BE49-F238E27FC236}">
                <a16:creationId xmlns:a16="http://schemas.microsoft.com/office/drawing/2014/main" id="{D53498CE-E98E-CA43-B43B-0AC21FD10E15}"/>
              </a:ext>
            </a:extLst>
          </p:cNvPr>
          <p:cNvSpPr/>
          <p:nvPr/>
        </p:nvSpPr>
        <p:spPr>
          <a:xfrm>
            <a:off x="3474720" y="4680478"/>
            <a:ext cx="5337810" cy="923330"/>
          </a:xfrm>
          <a:prstGeom prst="rect">
            <a:avLst/>
          </a:prstGeom>
        </p:spPr>
        <p:txBody>
          <a:bodyPr wrap="square">
            <a:spAutoFit/>
          </a:bodyPr>
          <a:lstStyle/>
          <a:p>
            <a:pPr>
              <a:spcBef>
                <a:spcPct val="20000"/>
              </a:spcBef>
              <a:buClr>
                <a:srgbClr val="EF3340"/>
              </a:buClr>
            </a:pPr>
            <a:r>
              <a:rPr lang="en-US" dirty="0"/>
              <a:t>Complying with GDPR requires allowing people affected by a decision to request human review of automated decisions. </a:t>
            </a:r>
          </a:p>
        </p:txBody>
      </p:sp>
    </p:spTree>
    <p:extLst>
      <p:ext uri="{BB962C8B-B14F-4D97-AF65-F5344CB8AC3E}">
        <p14:creationId xmlns:p14="http://schemas.microsoft.com/office/powerpoint/2010/main" val="159457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anchor="ctr">
            <a:normAutofit/>
          </a:bodyPr>
          <a:lstStyle/>
          <a:p>
            <a:r>
              <a:rPr lang="en-US" dirty="0"/>
              <a:t>NIST Principles</a:t>
            </a:r>
          </a:p>
        </p:txBody>
      </p:sp>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anchor="ctr">
            <a:normAutofit/>
          </a:bodyPr>
          <a:lstStyle/>
          <a:p>
            <a:pPr>
              <a:spcAft>
                <a:spcPts val="600"/>
              </a:spcAft>
            </a:pPr>
            <a:fld id="{A8160BDD-7155-D744-B749-9730458604AD}" type="slidenum">
              <a:rPr lang="en-US" smtClean="0"/>
              <a:pPr>
                <a:spcAft>
                  <a:spcPts val="600"/>
                </a:spcAft>
              </a:pPr>
              <a:t>16</a:t>
            </a:fld>
            <a:endParaRPr lang="en-US" dirty="0"/>
          </a:p>
        </p:txBody>
      </p:sp>
      <p:grpSp>
        <p:nvGrpSpPr>
          <p:cNvPr id="23" name="Group 22">
            <a:extLst>
              <a:ext uri="{FF2B5EF4-FFF2-40B4-BE49-F238E27FC236}">
                <a16:creationId xmlns:a16="http://schemas.microsoft.com/office/drawing/2014/main" id="{D32E075B-2DFA-4607-9EB4-617E07DA695F}"/>
              </a:ext>
            </a:extLst>
          </p:cNvPr>
          <p:cNvGrpSpPr/>
          <p:nvPr/>
        </p:nvGrpSpPr>
        <p:grpSpPr>
          <a:xfrm>
            <a:off x="356329" y="1986831"/>
            <a:ext cx="8461375" cy="4347411"/>
            <a:chOff x="492809" y="2096015"/>
            <a:chExt cx="8461375" cy="4347411"/>
          </a:xfrm>
        </p:grpSpPr>
        <p:grpSp>
          <p:nvGrpSpPr>
            <p:cNvPr id="18" name="Group 17">
              <a:extLst>
                <a:ext uri="{FF2B5EF4-FFF2-40B4-BE49-F238E27FC236}">
                  <a16:creationId xmlns:a16="http://schemas.microsoft.com/office/drawing/2014/main" id="{29EE5768-6423-4ADC-95E0-99262355B789}"/>
                </a:ext>
              </a:extLst>
            </p:cNvPr>
            <p:cNvGrpSpPr/>
            <p:nvPr/>
          </p:nvGrpSpPr>
          <p:grpSpPr>
            <a:xfrm>
              <a:off x="492809" y="2096015"/>
              <a:ext cx="8461375" cy="1049263"/>
              <a:chOff x="492809" y="1681010"/>
              <a:chExt cx="8461375" cy="1049263"/>
            </a:xfrm>
          </p:grpSpPr>
          <p:sp>
            <p:nvSpPr>
              <p:cNvPr id="4" name="Rectangle: Rounded Corners 3">
                <a:extLst>
                  <a:ext uri="{FF2B5EF4-FFF2-40B4-BE49-F238E27FC236}">
                    <a16:creationId xmlns:a16="http://schemas.microsoft.com/office/drawing/2014/main" id="{ECDDA9DC-EBA2-4B52-9D9D-938A9DFA8CD9}"/>
                  </a:ext>
                </a:extLst>
              </p:cNvPr>
              <p:cNvSpPr/>
              <p:nvPr/>
            </p:nvSpPr>
            <p:spPr>
              <a:xfrm>
                <a:off x="492809" y="1695081"/>
                <a:ext cx="8461375" cy="103519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Head with Gears">
                <a:extLst>
                  <a:ext uri="{FF2B5EF4-FFF2-40B4-BE49-F238E27FC236}">
                    <a16:creationId xmlns:a16="http://schemas.microsoft.com/office/drawing/2014/main" id="{2B3D7FFC-4ED7-47A1-98BC-D66E4E834A59}"/>
                  </a:ext>
                </a:extLst>
              </p:cNvPr>
              <p:cNvSpPr/>
              <p:nvPr/>
            </p:nvSpPr>
            <p:spPr>
              <a:xfrm>
                <a:off x="805954" y="1892826"/>
                <a:ext cx="569355" cy="5693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20110DD2-5947-4370-B29D-E0A1E23734BA}"/>
                  </a:ext>
                </a:extLst>
              </p:cNvPr>
              <p:cNvSpPr/>
              <p:nvPr/>
            </p:nvSpPr>
            <p:spPr>
              <a:xfrm>
                <a:off x="1688456" y="1681010"/>
                <a:ext cx="7265727" cy="1035192"/>
              </a:xfrm>
              <a:custGeom>
                <a:avLst/>
                <a:gdLst>
                  <a:gd name="connsiteX0" fmla="*/ 0 w 7265727"/>
                  <a:gd name="connsiteY0" fmla="*/ 0 h 1035192"/>
                  <a:gd name="connsiteX1" fmla="*/ 7265727 w 7265727"/>
                  <a:gd name="connsiteY1" fmla="*/ 0 h 1035192"/>
                  <a:gd name="connsiteX2" fmla="*/ 7265727 w 7265727"/>
                  <a:gd name="connsiteY2" fmla="*/ 1035192 h 1035192"/>
                  <a:gd name="connsiteX3" fmla="*/ 0 w 7265727"/>
                  <a:gd name="connsiteY3" fmla="*/ 1035192 h 1035192"/>
                  <a:gd name="connsiteX4" fmla="*/ 0 w 7265727"/>
                  <a:gd name="connsiteY4" fmla="*/ 0 h 103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727" h="1035192">
                    <a:moveTo>
                      <a:pt x="0" y="0"/>
                    </a:moveTo>
                    <a:lnTo>
                      <a:pt x="7265727" y="0"/>
                    </a:lnTo>
                    <a:lnTo>
                      <a:pt x="7265727" y="1035192"/>
                    </a:lnTo>
                    <a:lnTo>
                      <a:pt x="0" y="10351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558" tIns="109558" rIns="109558" bIns="109558" numCol="1" spcCol="1270" anchor="ctr" anchorCtr="0">
                <a:noAutofit/>
              </a:bodyPr>
              <a:lstStyle/>
              <a:p>
                <a:pPr marL="0" lvl="0" indent="0" algn="l" defTabSz="844550">
                  <a:lnSpc>
                    <a:spcPct val="90000"/>
                  </a:lnSpc>
                  <a:spcBef>
                    <a:spcPct val="0"/>
                  </a:spcBef>
                  <a:spcAft>
                    <a:spcPct val="35000"/>
                  </a:spcAft>
                  <a:buNone/>
                </a:pPr>
                <a:r>
                  <a:rPr lang="en-US" sz="1900" kern="1200" baseline="0" dirty="0"/>
                  <a:t>AI systems should deliver accompanying evidence or reasons for all their outputs.</a:t>
                </a:r>
                <a:endParaRPr lang="en-US" sz="1900" kern="1200" dirty="0"/>
              </a:p>
            </p:txBody>
          </p:sp>
        </p:grpSp>
        <p:grpSp>
          <p:nvGrpSpPr>
            <p:cNvPr id="19" name="Group 18">
              <a:extLst>
                <a:ext uri="{FF2B5EF4-FFF2-40B4-BE49-F238E27FC236}">
                  <a16:creationId xmlns:a16="http://schemas.microsoft.com/office/drawing/2014/main" id="{798657AE-0FAF-4203-8A55-C96BDE2916D4}"/>
                </a:ext>
              </a:extLst>
            </p:cNvPr>
            <p:cNvGrpSpPr/>
            <p:nvPr/>
          </p:nvGrpSpPr>
          <p:grpSpPr>
            <a:xfrm>
              <a:off x="492809" y="3209467"/>
              <a:ext cx="8461375" cy="1042230"/>
              <a:chOff x="492809" y="3038307"/>
              <a:chExt cx="8461375" cy="1042230"/>
            </a:xfrm>
          </p:grpSpPr>
          <p:sp>
            <p:nvSpPr>
              <p:cNvPr id="8" name="Rectangle: Rounded Corners 7">
                <a:extLst>
                  <a:ext uri="{FF2B5EF4-FFF2-40B4-BE49-F238E27FC236}">
                    <a16:creationId xmlns:a16="http://schemas.microsoft.com/office/drawing/2014/main" id="{61413EF2-62FC-4057-92BB-8B13DD124481}"/>
                  </a:ext>
                </a:extLst>
              </p:cNvPr>
              <p:cNvSpPr/>
              <p:nvPr/>
            </p:nvSpPr>
            <p:spPr>
              <a:xfrm>
                <a:off x="492809" y="3045345"/>
                <a:ext cx="8461375" cy="103519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Person with Idea">
                <a:extLst>
                  <a:ext uri="{FF2B5EF4-FFF2-40B4-BE49-F238E27FC236}">
                    <a16:creationId xmlns:a16="http://schemas.microsoft.com/office/drawing/2014/main" id="{48AFE3F1-D83D-486D-8714-2BF3A558CA9F}"/>
                  </a:ext>
                </a:extLst>
              </p:cNvPr>
              <p:cNvSpPr/>
              <p:nvPr/>
            </p:nvSpPr>
            <p:spPr>
              <a:xfrm>
                <a:off x="805954" y="3236055"/>
                <a:ext cx="569355" cy="5693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FA0CCFB0-3D71-43E3-8348-FB538EB6F767}"/>
                  </a:ext>
                </a:extLst>
              </p:cNvPr>
              <p:cNvSpPr/>
              <p:nvPr/>
            </p:nvSpPr>
            <p:spPr>
              <a:xfrm>
                <a:off x="1688456" y="3038307"/>
                <a:ext cx="7265727" cy="1035192"/>
              </a:xfrm>
              <a:custGeom>
                <a:avLst/>
                <a:gdLst>
                  <a:gd name="connsiteX0" fmla="*/ 0 w 7265727"/>
                  <a:gd name="connsiteY0" fmla="*/ 0 h 1035192"/>
                  <a:gd name="connsiteX1" fmla="*/ 7265727 w 7265727"/>
                  <a:gd name="connsiteY1" fmla="*/ 0 h 1035192"/>
                  <a:gd name="connsiteX2" fmla="*/ 7265727 w 7265727"/>
                  <a:gd name="connsiteY2" fmla="*/ 1035192 h 1035192"/>
                  <a:gd name="connsiteX3" fmla="*/ 0 w 7265727"/>
                  <a:gd name="connsiteY3" fmla="*/ 1035192 h 1035192"/>
                  <a:gd name="connsiteX4" fmla="*/ 0 w 7265727"/>
                  <a:gd name="connsiteY4" fmla="*/ 0 h 103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727" h="1035192">
                    <a:moveTo>
                      <a:pt x="0" y="0"/>
                    </a:moveTo>
                    <a:lnTo>
                      <a:pt x="7265727" y="0"/>
                    </a:lnTo>
                    <a:lnTo>
                      <a:pt x="7265727" y="1035192"/>
                    </a:lnTo>
                    <a:lnTo>
                      <a:pt x="0" y="10351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558" tIns="109558" rIns="109558" bIns="109558" numCol="1" spcCol="1270" anchor="ctr" anchorCtr="0">
                <a:noAutofit/>
              </a:bodyPr>
              <a:lstStyle/>
              <a:p>
                <a:pPr marL="0" lvl="0" indent="0" algn="l" defTabSz="844550">
                  <a:lnSpc>
                    <a:spcPct val="90000"/>
                  </a:lnSpc>
                  <a:spcBef>
                    <a:spcPct val="0"/>
                  </a:spcBef>
                  <a:spcAft>
                    <a:spcPct val="35000"/>
                  </a:spcAft>
                  <a:buNone/>
                </a:pPr>
                <a:r>
                  <a:rPr lang="en-US" sz="1900" kern="1200" baseline="0" dirty="0"/>
                  <a:t>Systems should provide explanations that are meaningful or understandable to individual users.</a:t>
                </a:r>
                <a:endParaRPr lang="en-US" sz="1900" kern="1200" dirty="0"/>
              </a:p>
            </p:txBody>
          </p:sp>
        </p:grpSp>
        <p:grpSp>
          <p:nvGrpSpPr>
            <p:cNvPr id="20" name="Group 19">
              <a:extLst>
                <a:ext uri="{FF2B5EF4-FFF2-40B4-BE49-F238E27FC236}">
                  <a16:creationId xmlns:a16="http://schemas.microsoft.com/office/drawing/2014/main" id="{5601310C-BFB6-4476-9FB4-6FA32F6DB1AE}"/>
                </a:ext>
              </a:extLst>
            </p:cNvPr>
            <p:cNvGrpSpPr/>
            <p:nvPr/>
          </p:nvGrpSpPr>
          <p:grpSpPr>
            <a:xfrm>
              <a:off x="492809" y="4266647"/>
              <a:ext cx="8461375" cy="1077398"/>
              <a:chOff x="492809" y="4198652"/>
              <a:chExt cx="8461375" cy="1077398"/>
            </a:xfrm>
          </p:grpSpPr>
          <p:sp>
            <p:nvSpPr>
              <p:cNvPr id="11" name="Rectangle: Rounded Corners 10">
                <a:extLst>
                  <a:ext uri="{FF2B5EF4-FFF2-40B4-BE49-F238E27FC236}">
                    <a16:creationId xmlns:a16="http://schemas.microsoft.com/office/drawing/2014/main" id="{BAB0CC57-816B-46D8-ADDE-1A02DAF1F958}"/>
                  </a:ext>
                </a:extLst>
              </p:cNvPr>
              <p:cNvSpPr/>
              <p:nvPr/>
            </p:nvSpPr>
            <p:spPr>
              <a:xfrm>
                <a:off x="492809" y="4240858"/>
                <a:ext cx="8461375" cy="103519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Häkchen">
                <a:extLst>
                  <a:ext uri="{FF2B5EF4-FFF2-40B4-BE49-F238E27FC236}">
                    <a16:creationId xmlns:a16="http://schemas.microsoft.com/office/drawing/2014/main" id="{CA2D41CC-2196-42B5-9E9D-B6EDD570ECDC}"/>
                  </a:ext>
                </a:extLst>
              </p:cNvPr>
              <p:cNvSpPr/>
              <p:nvPr/>
            </p:nvSpPr>
            <p:spPr>
              <a:xfrm>
                <a:off x="805954" y="4403434"/>
                <a:ext cx="569355" cy="5693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2251411-1377-4A27-84BB-CB34C807198C}"/>
                  </a:ext>
                </a:extLst>
              </p:cNvPr>
              <p:cNvSpPr/>
              <p:nvPr/>
            </p:nvSpPr>
            <p:spPr>
              <a:xfrm>
                <a:off x="1688456" y="4198652"/>
                <a:ext cx="7265727" cy="1035192"/>
              </a:xfrm>
              <a:custGeom>
                <a:avLst/>
                <a:gdLst>
                  <a:gd name="connsiteX0" fmla="*/ 0 w 7265727"/>
                  <a:gd name="connsiteY0" fmla="*/ 0 h 1035192"/>
                  <a:gd name="connsiteX1" fmla="*/ 7265727 w 7265727"/>
                  <a:gd name="connsiteY1" fmla="*/ 0 h 1035192"/>
                  <a:gd name="connsiteX2" fmla="*/ 7265727 w 7265727"/>
                  <a:gd name="connsiteY2" fmla="*/ 1035192 h 1035192"/>
                  <a:gd name="connsiteX3" fmla="*/ 0 w 7265727"/>
                  <a:gd name="connsiteY3" fmla="*/ 1035192 h 1035192"/>
                  <a:gd name="connsiteX4" fmla="*/ 0 w 7265727"/>
                  <a:gd name="connsiteY4" fmla="*/ 0 h 103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727" h="1035192">
                    <a:moveTo>
                      <a:pt x="0" y="0"/>
                    </a:moveTo>
                    <a:lnTo>
                      <a:pt x="7265727" y="0"/>
                    </a:lnTo>
                    <a:lnTo>
                      <a:pt x="7265727" y="1035192"/>
                    </a:lnTo>
                    <a:lnTo>
                      <a:pt x="0" y="10351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558" tIns="109558" rIns="109558" bIns="109558" numCol="1" spcCol="1270" anchor="ctr" anchorCtr="0">
                <a:noAutofit/>
              </a:bodyPr>
              <a:lstStyle/>
              <a:p>
                <a:pPr marL="0" lvl="0" indent="0" algn="l" defTabSz="844550">
                  <a:lnSpc>
                    <a:spcPct val="90000"/>
                  </a:lnSpc>
                  <a:spcBef>
                    <a:spcPct val="0"/>
                  </a:spcBef>
                  <a:spcAft>
                    <a:spcPct val="35000"/>
                  </a:spcAft>
                  <a:buNone/>
                </a:pPr>
                <a:r>
                  <a:rPr lang="en-US" sz="1900" kern="1200" baseline="0" dirty="0"/>
                  <a:t>The explanation correctly reflects the system’s process for generating the output.</a:t>
                </a:r>
                <a:endParaRPr lang="en-US" sz="1900" kern="1200" dirty="0"/>
              </a:p>
            </p:txBody>
          </p:sp>
        </p:grpSp>
        <p:grpSp>
          <p:nvGrpSpPr>
            <p:cNvPr id="21" name="Group 20">
              <a:extLst>
                <a:ext uri="{FF2B5EF4-FFF2-40B4-BE49-F238E27FC236}">
                  <a16:creationId xmlns:a16="http://schemas.microsoft.com/office/drawing/2014/main" id="{FB7C6775-0821-4B2F-B2A6-8E5E109F2C68}"/>
                </a:ext>
              </a:extLst>
            </p:cNvPr>
            <p:cNvGrpSpPr/>
            <p:nvPr/>
          </p:nvGrpSpPr>
          <p:grpSpPr>
            <a:xfrm>
              <a:off x="492809" y="5408234"/>
              <a:ext cx="8461375" cy="1035192"/>
              <a:chOff x="492809" y="5408234"/>
              <a:chExt cx="8461375" cy="1035192"/>
            </a:xfrm>
          </p:grpSpPr>
          <p:sp>
            <p:nvSpPr>
              <p:cNvPr id="14" name="Rectangle: Rounded Corners 13">
                <a:extLst>
                  <a:ext uri="{FF2B5EF4-FFF2-40B4-BE49-F238E27FC236}">
                    <a16:creationId xmlns:a16="http://schemas.microsoft.com/office/drawing/2014/main" id="{C30ED8A5-7C9D-4F2D-A005-5D25E1F3B6AB}"/>
                  </a:ext>
                </a:extLst>
              </p:cNvPr>
              <p:cNvSpPr/>
              <p:nvPr/>
            </p:nvSpPr>
            <p:spPr>
              <a:xfrm>
                <a:off x="492809" y="5408234"/>
                <a:ext cx="8461375" cy="103519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Prozessor">
                <a:extLst>
                  <a:ext uri="{FF2B5EF4-FFF2-40B4-BE49-F238E27FC236}">
                    <a16:creationId xmlns:a16="http://schemas.microsoft.com/office/drawing/2014/main" id="{6ADD4660-856A-4DEA-8DC7-7D9EF589F2D6}"/>
                  </a:ext>
                </a:extLst>
              </p:cNvPr>
              <p:cNvSpPr/>
              <p:nvPr/>
            </p:nvSpPr>
            <p:spPr>
              <a:xfrm>
                <a:off x="805954" y="5641153"/>
                <a:ext cx="569355" cy="5693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A85F7503-5C50-45D6-84A5-4522CCD1F6F6}"/>
                  </a:ext>
                </a:extLst>
              </p:cNvPr>
              <p:cNvSpPr/>
              <p:nvPr/>
            </p:nvSpPr>
            <p:spPr>
              <a:xfrm>
                <a:off x="1688456" y="5408234"/>
                <a:ext cx="7265727" cy="1035192"/>
              </a:xfrm>
              <a:custGeom>
                <a:avLst/>
                <a:gdLst>
                  <a:gd name="connsiteX0" fmla="*/ 0 w 7265727"/>
                  <a:gd name="connsiteY0" fmla="*/ 0 h 1035192"/>
                  <a:gd name="connsiteX1" fmla="*/ 7265727 w 7265727"/>
                  <a:gd name="connsiteY1" fmla="*/ 0 h 1035192"/>
                  <a:gd name="connsiteX2" fmla="*/ 7265727 w 7265727"/>
                  <a:gd name="connsiteY2" fmla="*/ 1035192 h 1035192"/>
                  <a:gd name="connsiteX3" fmla="*/ 0 w 7265727"/>
                  <a:gd name="connsiteY3" fmla="*/ 1035192 h 1035192"/>
                  <a:gd name="connsiteX4" fmla="*/ 0 w 7265727"/>
                  <a:gd name="connsiteY4" fmla="*/ 0 h 103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727" h="1035192">
                    <a:moveTo>
                      <a:pt x="0" y="0"/>
                    </a:moveTo>
                    <a:lnTo>
                      <a:pt x="7265727" y="0"/>
                    </a:lnTo>
                    <a:lnTo>
                      <a:pt x="7265727" y="1035192"/>
                    </a:lnTo>
                    <a:lnTo>
                      <a:pt x="0" y="10351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558" tIns="109558" rIns="109558" bIns="109558" numCol="1" spcCol="1270" anchor="ctr" anchorCtr="0">
                <a:noAutofit/>
              </a:bodyPr>
              <a:lstStyle/>
              <a:p>
                <a:pPr marL="0" lvl="0" indent="0" algn="l" defTabSz="844550">
                  <a:lnSpc>
                    <a:spcPct val="90000"/>
                  </a:lnSpc>
                  <a:spcBef>
                    <a:spcPct val="0"/>
                  </a:spcBef>
                  <a:spcAft>
                    <a:spcPct val="35000"/>
                  </a:spcAft>
                  <a:buNone/>
                </a:pPr>
                <a:r>
                  <a:rPr lang="en-US" sz="1900" kern="1200" baseline="0" dirty="0"/>
                  <a:t>The system operates only under the conditions for which it was designed or when the system reaches a sufficient confidence in its output. </a:t>
                </a:r>
                <a:endParaRPr lang="en-US" sz="1900" kern="1200" dirty="0"/>
              </a:p>
            </p:txBody>
          </p:sp>
        </p:grpSp>
      </p:grpSp>
      <p:sp>
        <p:nvSpPr>
          <p:cNvPr id="22" name="Rounded Rectangle 143">
            <a:extLst>
              <a:ext uri="{FF2B5EF4-FFF2-40B4-BE49-F238E27FC236}">
                <a16:creationId xmlns:a16="http://schemas.microsoft.com/office/drawing/2014/main" id="{30378DA4-8C15-45DA-BE05-4D5DE3FB9209}"/>
              </a:ext>
            </a:extLst>
          </p:cNvPr>
          <p:cNvSpPr/>
          <p:nvPr/>
        </p:nvSpPr>
        <p:spPr>
          <a:xfrm>
            <a:off x="1298506" y="1290928"/>
            <a:ext cx="6546986"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Calibri"/>
                <a:ea typeface="+mn-ea"/>
                <a:cs typeface="Calibri"/>
              </a:rPr>
              <a:t>NIST Principles for Explainable AI</a:t>
            </a:r>
          </a:p>
        </p:txBody>
      </p:sp>
    </p:spTree>
    <p:extLst>
      <p:ext uri="{BB962C8B-B14F-4D97-AF65-F5344CB8AC3E}">
        <p14:creationId xmlns:p14="http://schemas.microsoft.com/office/powerpoint/2010/main" val="105529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D7036-2E5D-4484-ABA1-A6C96E937946}"/>
              </a:ext>
            </a:extLst>
          </p:cNvPr>
          <p:cNvSpPr>
            <a:spLocks noGrp="1"/>
          </p:cNvSpPr>
          <p:nvPr>
            <p:ph type="sldNum" sz="quarter" idx="12"/>
          </p:nvPr>
        </p:nvSpPr>
        <p:spPr/>
        <p:txBody>
          <a:bodyPr/>
          <a:lstStyle/>
          <a:p>
            <a:fld id="{A8160BDD-7155-D744-B749-9730458604AD}" type="slidenum">
              <a:rPr lang="en-US" smtClean="0"/>
              <a:pPr/>
              <a:t>17</a:t>
            </a:fld>
            <a:endParaRPr lang="en-US" dirty="0"/>
          </a:p>
        </p:txBody>
      </p:sp>
      <p:sp>
        <p:nvSpPr>
          <p:cNvPr id="5" name="Title 4">
            <a:extLst>
              <a:ext uri="{FF2B5EF4-FFF2-40B4-BE49-F238E27FC236}">
                <a16:creationId xmlns:a16="http://schemas.microsoft.com/office/drawing/2014/main" id="{12B07D1F-068C-45A2-8A9A-B773C41B1C40}"/>
              </a:ext>
            </a:extLst>
          </p:cNvPr>
          <p:cNvSpPr>
            <a:spLocks noGrp="1"/>
          </p:cNvSpPr>
          <p:nvPr>
            <p:ph type="title"/>
          </p:nvPr>
        </p:nvSpPr>
        <p:spPr/>
        <p:txBody>
          <a:bodyPr/>
          <a:lstStyle/>
          <a:p>
            <a:r>
              <a:rPr lang="en-US" dirty="0"/>
              <a:t>Activity: Identifying Potential Sources of Transparency and Explainability Risks</a:t>
            </a:r>
          </a:p>
        </p:txBody>
      </p:sp>
      <p:sp>
        <p:nvSpPr>
          <p:cNvPr id="4" name="Inhaltsplatzhalter 3">
            <a:extLst>
              <a:ext uri="{FF2B5EF4-FFF2-40B4-BE49-F238E27FC236}">
                <a16:creationId xmlns:a16="http://schemas.microsoft.com/office/drawing/2014/main" id="{65A1DC5C-75AF-C840-BA54-59BBC11F18B1}"/>
              </a:ext>
            </a:extLst>
          </p:cNvPr>
          <p:cNvSpPr>
            <a:spLocks noGrp="1"/>
          </p:cNvSpPr>
          <p:nvPr>
            <p:ph idx="1"/>
          </p:nvPr>
        </p:nvSpPr>
        <p:spPr/>
        <p:txBody>
          <a:bodyPr/>
          <a:lstStyle/>
          <a:p>
            <a:pPr marL="0" indent="0">
              <a:buNone/>
            </a:pPr>
            <a:r>
              <a:rPr lang="en-US" dirty="0"/>
              <a:t>Scenario: Consider the RudiBrace product, or a product from your workplace.</a:t>
            </a:r>
            <a:br>
              <a:rPr lang="en-US" dirty="0"/>
            </a:br>
            <a:endParaRPr lang="en-US" dirty="0"/>
          </a:p>
          <a:p>
            <a:pPr>
              <a:buFont typeface="+mj-lt"/>
              <a:buAutoNum type="arabicPeriod"/>
            </a:pPr>
            <a:r>
              <a:rPr lang="en-US" dirty="0"/>
              <a:t>Can you list two transparency or explainability risks associated with the RudiBrace product? </a:t>
            </a:r>
            <a:br>
              <a:rPr lang="en-US" dirty="0"/>
            </a:br>
            <a:endParaRPr lang="en-US" dirty="0"/>
          </a:p>
          <a:p>
            <a:pPr>
              <a:buFont typeface="+mj-lt"/>
              <a:buAutoNum type="arabicPeriod"/>
            </a:pPr>
            <a:r>
              <a:rPr lang="en-US" dirty="0"/>
              <a:t>Are there any groups with respect to these risks that are in problematic risk roles?</a:t>
            </a:r>
            <a:endParaRPr lang="de-DE" dirty="0"/>
          </a:p>
          <a:p>
            <a:pPr marL="0" indent="0">
              <a:buNone/>
            </a:pPr>
            <a:endParaRPr lang="en-US" dirty="0"/>
          </a:p>
        </p:txBody>
      </p:sp>
    </p:spTree>
    <p:extLst>
      <p:ext uri="{BB962C8B-B14F-4D97-AF65-F5344CB8AC3E}">
        <p14:creationId xmlns:p14="http://schemas.microsoft.com/office/powerpoint/2010/main" val="208202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a:xfrm>
            <a:off x="722313" y="3480783"/>
            <a:ext cx="7772400" cy="1362075"/>
          </a:xfrm>
        </p:spPr>
        <p:txBody>
          <a:bodyPr/>
          <a:lstStyle/>
          <a:p>
            <a:r>
              <a:rPr lang="de-DE" dirty="0"/>
              <a:t>Transparency and Explainability Tradeoffs</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a:xfrm>
            <a:off x="722313" y="1980596"/>
            <a:ext cx="7772400" cy="1500187"/>
          </a:xfrm>
        </p:spPr>
        <p:txBody>
          <a:bodyPr/>
          <a:lstStyle/>
          <a:p>
            <a:r>
              <a:rPr lang="en-US" dirty="0"/>
              <a:t>Topic C</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a:xfrm>
            <a:off x="6820584" y="6553200"/>
            <a:ext cx="2133600" cy="257395"/>
          </a:xfrm>
        </p:spPr>
        <p:txBody>
          <a:bodyPr/>
          <a:lstStyle/>
          <a:p>
            <a:fld id="{A8160BDD-7155-D744-B749-9730458604AD}" type="slidenum">
              <a:rPr lang="en-US" smtClean="0"/>
              <a:pPr/>
              <a:t>18</a:t>
            </a:fld>
            <a:endParaRPr lang="en-US" dirty="0"/>
          </a:p>
        </p:txBody>
      </p:sp>
    </p:spTree>
    <p:extLst>
      <p:ext uri="{BB962C8B-B14F-4D97-AF65-F5344CB8AC3E}">
        <p14:creationId xmlns:p14="http://schemas.microsoft.com/office/powerpoint/2010/main" val="31921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15AB7B-1ED5-4962-BC07-91CCC75869EE}"/>
              </a:ext>
            </a:extLst>
          </p:cNvPr>
          <p:cNvSpPr>
            <a:spLocks noGrp="1"/>
          </p:cNvSpPr>
          <p:nvPr>
            <p:ph type="title"/>
          </p:nvPr>
        </p:nvSpPr>
        <p:spPr/>
        <p:txBody>
          <a:bodyPr/>
          <a:lstStyle/>
          <a:p>
            <a:r>
              <a:rPr lang="en-US" dirty="0"/>
              <a:t>Common Transparency Tradeoffs</a:t>
            </a:r>
          </a:p>
        </p:txBody>
      </p:sp>
      <p:sp>
        <p:nvSpPr>
          <p:cNvPr id="4" name="Slide Number Placeholder 3">
            <a:extLst>
              <a:ext uri="{FF2B5EF4-FFF2-40B4-BE49-F238E27FC236}">
                <a16:creationId xmlns:a16="http://schemas.microsoft.com/office/drawing/2014/main" id="{615A11A4-216D-4F15-9ED1-E39E69D05F30}"/>
              </a:ext>
            </a:extLst>
          </p:cNvPr>
          <p:cNvSpPr>
            <a:spLocks noGrp="1"/>
          </p:cNvSpPr>
          <p:nvPr>
            <p:ph type="sldNum" sz="quarter" idx="12"/>
          </p:nvPr>
        </p:nvSpPr>
        <p:spPr/>
        <p:txBody>
          <a:bodyPr/>
          <a:lstStyle/>
          <a:p>
            <a:fld id="{A8160BDD-7155-D744-B749-9730458604AD}" type="slidenum">
              <a:rPr lang="en-US" smtClean="0"/>
              <a:t>19</a:t>
            </a:fld>
            <a:endParaRPr lang="en-US" dirty="0"/>
          </a:p>
        </p:txBody>
      </p:sp>
      <p:sp>
        <p:nvSpPr>
          <p:cNvPr id="8" name="Oval 7">
            <a:extLst>
              <a:ext uri="{FF2B5EF4-FFF2-40B4-BE49-F238E27FC236}">
                <a16:creationId xmlns:a16="http://schemas.microsoft.com/office/drawing/2014/main" id="{547B2E6C-9604-4E6A-9A38-44DF8081F015}"/>
              </a:ext>
            </a:extLst>
          </p:cNvPr>
          <p:cNvSpPr/>
          <p:nvPr/>
        </p:nvSpPr>
        <p:spPr>
          <a:xfrm>
            <a:off x="3716450" y="3450648"/>
            <a:ext cx="1711098" cy="1608174"/>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Calibri" panose="020F0502020204030204" pitchFamily="34" charset="0"/>
              </a:rPr>
              <a:t>Transparency</a:t>
            </a:r>
          </a:p>
        </p:txBody>
      </p:sp>
      <p:sp>
        <p:nvSpPr>
          <p:cNvPr id="9" name="Oval 8">
            <a:extLst>
              <a:ext uri="{FF2B5EF4-FFF2-40B4-BE49-F238E27FC236}">
                <a16:creationId xmlns:a16="http://schemas.microsoft.com/office/drawing/2014/main" id="{399ED684-A265-4F8C-9E54-391871FA136D}"/>
              </a:ext>
            </a:extLst>
          </p:cNvPr>
          <p:cNvSpPr/>
          <p:nvPr/>
        </p:nvSpPr>
        <p:spPr>
          <a:xfrm>
            <a:off x="3864935" y="1574030"/>
            <a:ext cx="1414131" cy="1329069"/>
          </a:xfrm>
          <a:prstGeom prst="ellipse">
            <a:avLst/>
          </a:prstGeom>
          <a:solidFill>
            <a:schemeClr val="accent5"/>
          </a:solidFill>
          <a:ln w="28575" cap="flat" cmpd="sng" algn="ctr">
            <a:solidFill>
              <a:srgbClr val="FF0000"/>
            </a:solidFill>
            <a:prstDash val="solid"/>
          </a:ln>
          <a:effectLst/>
        </p:spPr>
        <p:txBody>
          <a:bodyPr rtlCol="0" anchor="ctr"/>
          <a:lstStyle/>
          <a:p>
            <a:pPr algn="ctr" defTabSz="914400"/>
            <a:r>
              <a:rPr lang="en-GB" sz="1400" b="1" kern="0" dirty="0">
                <a:solidFill>
                  <a:schemeClr val="bg1"/>
                </a:solidFill>
                <a:latin typeface="Calibri" panose="020F0502020204030204" pitchFamily="34" charset="0"/>
              </a:rPr>
              <a:t>Confiden-tiality</a:t>
            </a:r>
          </a:p>
        </p:txBody>
      </p:sp>
      <p:sp>
        <p:nvSpPr>
          <p:cNvPr id="10" name="Oval 9">
            <a:extLst>
              <a:ext uri="{FF2B5EF4-FFF2-40B4-BE49-F238E27FC236}">
                <a16:creationId xmlns:a16="http://schemas.microsoft.com/office/drawing/2014/main" id="{C3D07504-7CD1-4C01-A737-91762968781B}"/>
              </a:ext>
            </a:extLst>
          </p:cNvPr>
          <p:cNvSpPr/>
          <p:nvPr/>
        </p:nvSpPr>
        <p:spPr>
          <a:xfrm>
            <a:off x="5835532" y="4696591"/>
            <a:ext cx="1414131" cy="1329069"/>
          </a:xfrm>
          <a:prstGeom prst="ellipse">
            <a:avLst/>
          </a:prstGeom>
          <a:solidFill>
            <a:schemeClr val="accent5"/>
          </a:solidFill>
          <a:ln w="28575" cap="flat" cmpd="sng" algn="ctr">
            <a:solidFill>
              <a:srgbClr val="FF0000"/>
            </a:solidFill>
            <a:prstDash val="solid"/>
          </a:ln>
          <a:effectLst/>
        </p:spPr>
        <p:txBody>
          <a:bodyPr rtlCol="0" anchor="ctr"/>
          <a:lstStyle/>
          <a:p>
            <a:pPr algn="ctr" defTabSz="914400"/>
            <a:r>
              <a:rPr lang="en-GB" sz="1400" b="1" kern="0" dirty="0">
                <a:solidFill>
                  <a:schemeClr val="bg1"/>
                </a:solidFill>
                <a:latin typeface="Calibri" panose="020F0502020204030204" pitchFamily="34" charset="0"/>
              </a:rPr>
              <a:t>Efficiency</a:t>
            </a:r>
          </a:p>
        </p:txBody>
      </p:sp>
      <p:sp>
        <p:nvSpPr>
          <p:cNvPr id="11" name="Oval 10">
            <a:extLst>
              <a:ext uri="{FF2B5EF4-FFF2-40B4-BE49-F238E27FC236}">
                <a16:creationId xmlns:a16="http://schemas.microsoft.com/office/drawing/2014/main" id="{5ABF71E2-79E5-4491-9384-5E8E8B1B636F}"/>
              </a:ext>
            </a:extLst>
          </p:cNvPr>
          <p:cNvSpPr/>
          <p:nvPr/>
        </p:nvSpPr>
        <p:spPr>
          <a:xfrm>
            <a:off x="1782198" y="4704957"/>
            <a:ext cx="1414131" cy="1329069"/>
          </a:xfrm>
          <a:prstGeom prst="ellipse">
            <a:avLst/>
          </a:prstGeom>
          <a:solidFill>
            <a:schemeClr val="accent5"/>
          </a:solidFill>
          <a:ln w="28575" cap="flat" cmpd="sng" algn="ctr">
            <a:solidFill>
              <a:srgbClr val="FF0000"/>
            </a:solidFill>
            <a:prstDash val="solid"/>
          </a:ln>
          <a:effectLst/>
        </p:spPr>
        <p:txBody>
          <a:bodyPr rtlCol="0" anchor="ctr"/>
          <a:lstStyle/>
          <a:p>
            <a:pPr algn="ctr" defTabSz="914400"/>
            <a:r>
              <a:rPr lang="en-GB" sz="1400" b="1" kern="0" dirty="0">
                <a:solidFill>
                  <a:schemeClr val="bg1"/>
                </a:solidFill>
                <a:latin typeface="Calibri" panose="020F0502020204030204" pitchFamily="34" charset="0"/>
              </a:rPr>
              <a:t>Privacy</a:t>
            </a:r>
          </a:p>
        </p:txBody>
      </p:sp>
      <p:sp>
        <p:nvSpPr>
          <p:cNvPr id="13" name="Multiply 13">
            <a:extLst>
              <a:ext uri="{FF2B5EF4-FFF2-40B4-BE49-F238E27FC236}">
                <a16:creationId xmlns:a16="http://schemas.microsoft.com/office/drawing/2014/main" id="{2DBCA54B-33A0-4CBC-B3ED-A176C2B02645}"/>
              </a:ext>
            </a:extLst>
          </p:cNvPr>
          <p:cNvSpPr/>
          <p:nvPr/>
        </p:nvSpPr>
        <p:spPr>
          <a:xfrm>
            <a:off x="4368007" y="2976828"/>
            <a:ext cx="407984" cy="390460"/>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Calibri" panose="020F0502020204030204" pitchFamily="34" charset="0"/>
            </a:endParaRPr>
          </a:p>
        </p:txBody>
      </p:sp>
      <p:sp>
        <p:nvSpPr>
          <p:cNvPr id="14" name="Multiply 14">
            <a:extLst>
              <a:ext uri="{FF2B5EF4-FFF2-40B4-BE49-F238E27FC236}">
                <a16:creationId xmlns:a16="http://schemas.microsoft.com/office/drawing/2014/main" id="{64250540-FE35-41E5-8703-F503A663A439}"/>
              </a:ext>
            </a:extLst>
          </p:cNvPr>
          <p:cNvSpPr/>
          <p:nvPr/>
        </p:nvSpPr>
        <p:spPr>
          <a:xfrm>
            <a:off x="5427548" y="4696591"/>
            <a:ext cx="407984" cy="390460"/>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Calibri" panose="020F0502020204030204" pitchFamily="34" charset="0"/>
            </a:endParaRPr>
          </a:p>
        </p:txBody>
      </p:sp>
      <p:sp>
        <p:nvSpPr>
          <p:cNvPr id="16" name="Multiply 16">
            <a:extLst>
              <a:ext uri="{FF2B5EF4-FFF2-40B4-BE49-F238E27FC236}">
                <a16:creationId xmlns:a16="http://schemas.microsoft.com/office/drawing/2014/main" id="{356B28FE-0763-4112-B33D-D9497995695B}"/>
              </a:ext>
            </a:extLst>
          </p:cNvPr>
          <p:cNvSpPr/>
          <p:nvPr/>
        </p:nvSpPr>
        <p:spPr>
          <a:xfrm>
            <a:off x="3308466" y="4704957"/>
            <a:ext cx="407984" cy="353865"/>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Calibri" panose="020F0502020204030204" pitchFamily="34" charset="0"/>
            </a:endParaRPr>
          </a:p>
        </p:txBody>
      </p:sp>
      <p:sp>
        <p:nvSpPr>
          <p:cNvPr id="2" name="Rectangle 1">
            <a:extLst>
              <a:ext uri="{FF2B5EF4-FFF2-40B4-BE49-F238E27FC236}">
                <a16:creationId xmlns:a16="http://schemas.microsoft.com/office/drawing/2014/main" id="{759A00D2-CD25-4E97-9009-93FCD74B313B}"/>
              </a:ext>
            </a:extLst>
          </p:cNvPr>
          <p:cNvSpPr/>
          <p:nvPr/>
        </p:nvSpPr>
        <p:spPr>
          <a:xfrm>
            <a:off x="0" y="1419367"/>
            <a:ext cx="9144000" cy="4735773"/>
          </a:xfrm>
          <a:prstGeom prst="rect">
            <a:avLst/>
          </a:prstGeom>
          <a:no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27316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p:txBody>
          <a:bodyPr/>
          <a:lstStyle/>
          <a:p>
            <a:r>
              <a:rPr lang="en-US" dirty="0"/>
              <a:t>What Are Transparency and Explainability?</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p:txBody>
          <a:bodyPr/>
          <a:lstStyle/>
          <a:p>
            <a:r>
              <a:rPr lang="en-US" dirty="0"/>
              <a:t>Topic A</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p:txBody>
          <a:bodyPr/>
          <a:lstStyle/>
          <a:p>
            <a:fld id="{A8160BDD-7155-D744-B749-9730458604AD}" type="slidenum">
              <a:rPr lang="en-US" smtClean="0"/>
              <a:t>2</a:t>
            </a:fld>
            <a:endParaRPr lang="en-US" dirty="0"/>
          </a:p>
        </p:txBody>
      </p:sp>
    </p:spTree>
    <p:extLst>
      <p:ext uri="{BB962C8B-B14F-4D97-AF65-F5344CB8AC3E}">
        <p14:creationId xmlns:p14="http://schemas.microsoft.com/office/powerpoint/2010/main" val="391222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6F463-5F58-401D-ACEA-216F8C29A3B1}"/>
              </a:ext>
            </a:extLst>
          </p:cNvPr>
          <p:cNvSpPr>
            <a:spLocks noGrp="1"/>
          </p:cNvSpPr>
          <p:nvPr>
            <p:ph type="sldNum" sz="quarter" idx="12"/>
          </p:nvPr>
        </p:nvSpPr>
        <p:spPr/>
        <p:txBody>
          <a:bodyPr/>
          <a:lstStyle/>
          <a:p>
            <a:fld id="{A8160BDD-7155-D744-B749-9730458604AD}" type="slidenum">
              <a:rPr lang="en-US" smtClean="0"/>
              <a:t>20</a:t>
            </a:fld>
            <a:endParaRPr lang="en-US" dirty="0"/>
          </a:p>
        </p:txBody>
      </p:sp>
      <p:sp>
        <p:nvSpPr>
          <p:cNvPr id="5" name="Title 4">
            <a:extLst>
              <a:ext uri="{FF2B5EF4-FFF2-40B4-BE49-F238E27FC236}">
                <a16:creationId xmlns:a16="http://schemas.microsoft.com/office/drawing/2014/main" id="{78678F66-6916-42C8-BD00-86FC51DB52CE}"/>
              </a:ext>
            </a:extLst>
          </p:cNvPr>
          <p:cNvSpPr>
            <a:spLocks noGrp="1"/>
          </p:cNvSpPr>
          <p:nvPr>
            <p:ph type="title"/>
          </p:nvPr>
        </p:nvSpPr>
        <p:spPr/>
        <p:txBody>
          <a:bodyPr/>
          <a:lstStyle/>
          <a:p>
            <a:r>
              <a:rPr lang="en-US" dirty="0"/>
              <a:t>Confidentiality Tradeoffs</a:t>
            </a:r>
          </a:p>
        </p:txBody>
      </p:sp>
      <p:sp>
        <p:nvSpPr>
          <p:cNvPr id="7" name="Oval 6">
            <a:extLst>
              <a:ext uri="{FF2B5EF4-FFF2-40B4-BE49-F238E27FC236}">
                <a16:creationId xmlns:a16="http://schemas.microsoft.com/office/drawing/2014/main" id="{05B0F0D6-A7BB-0744-8180-4F471843E1A7}"/>
              </a:ext>
            </a:extLst>
          </p:cNvPr>
          <p:cNvSpPr/>
          <p:nvPr/>
        </p:nvSpPr>
        <p:spPr>
          <a:xfrm>
            <a:off x="1498505" y="1152886"/>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Showing things</a:t>
            </a:r>
          </a:p>
        </p:txBody>
      </p:sp>
      <p:sp>
        <p:nvSpPr>
          <p:cNvPr id="8" name="Oval 7">
            <a:extLst>
              <a:ext uri="{FF2B5EF4-FFF2-40B4-BE49-F238E27FC236}">
                <a16:creationId xmlns:a16="http://schemas.microsoft.com/office/drawing/2014/main" id="{1B521AC9-1CFB-684A-A92C-9521CFD7713B}"/>
              </a:ext>
            </a:extLst>
          </p:cNvPr>
          <p:cNvSpPr/>
          <p:nvPr/>
        </p:nvSpPr>
        <p:spPr>
          <a:xfrm>
            <a:off x="5781327" y="1152885"/>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Need to keep things secret</a:t>
            </a:r>
          </a:p>
        </p:txBody>
      </p:sp>
      <p:sp>
        <p:nvSpPr>
          <p:cNvPr id="9" name="Multiply 8">
            <a:extLst>
              <a:ext uri="{FF2B5EF4-FFF2-40B4-BE49-F238E27FC236}">
                <a16:creationId xmlns:a16="http://schemas.microsoft.com/office/drawing/2014/main" id="{88441D6C-E341-134F-8C3E-BEE6BBA90A16}"/>
              </a:ext>
            </a:extLst>
          </p:cNvPr>
          <p:cNvSpPr/>
          <p:nvPr/>
        </p:nvSpPr>
        <p:spPr>
          <a:xfrm>
            <a:off x="4337590" y="1805084"/>
            <a:ext cx="407984" cy="390460"/>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Arial"/>
            </a:endParaRPr>
          </a:p>
        </p:txBody>
      </p:sp>
      <p:pic>
        <p:nvPicPr>
          <p:cNvPr id="6" name="Picture 5" descr="Padlock on computer motherboard">
            <a:extLst>
              <a:ext uri="{FF2B5EF4-FFF2-40B4-BE49-F238E27FC236}">
                <a16:creationId xmlns:a16="http://schemas.microsoft.com/office/drawing/2014/main" id="{8BB1E4C4-50DF-4543-8B10-B426EAD5D749}"/>
              </a:ext>
            </a:extLst>
          </p:cNvPr>
          <p:cNvPicPr>
            <a:picLocks noChangeAspect="1"/>
          </p:cNvPicPr>
          <p:nvPr/>
        </p:nvPicPr>
        <p:blipFill>
          <a:blip r:embed="rId2"/>
          <a:stretch>
            <a:fillRect/>
          </a:stretch>
        </p:blipFill>
        <p:spPr>
          <a:xfrm>
            <a:off x="2453900" y="3168076"/>
            <a:ext cx="4175363" cy="2784935"/>
          </a:xfrm>
          <a:prstGeom prst="rect">
            <a:avLst/>
          </a:prstGeom>
        </p:spPr>
      </p:pic>
    </p:spTree>
    <p:extLst>
      <p:ext uri="{BB962C8B-B14F-4D97-AF65-F5344CB8AC3E}">
        <p14:creationId xmlns:p14="http://schemas.microsoft.com/office/powerpoint/2010/main" val="1274851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6F463-5F58-401D-ACEA-216F8C29A3B1}"/>
              </a:ext>
            </a:extLst>
          </p:cNvPr>
          <p:cNvSpPr>
            <a:spLocks noGrp="1"/>
          </p:cNvSpPr>
          <p:nvPr>
            <p:ph type="sldNum" sz="quarter" idx="12"/>
          </p:nvPr>
        </p:nvSpPr>
        <p:spPr/>
        <p:txBody>
          <a:bodyPr/>
          <a:lstStyle/>
          <a:p>
            <a:fld id="{A8160BDD-7155-D744-B749-9730458604AD}" type="slidenum">
              <a:rPr lang="en-US" smtClean="0"/>
              <a:t>21</a:t>
            </a:fld>
            <a:endParaRPr lang="en-US" dirty="0"/>
          </a:p>
        </p:txBody>
      </p:sp>
      <p:sp>
        <p:nvSpPr>
          <p:cNvPr id="5" name="Title 4">
            <a:extLst>
              <a:ext uri="{FF2B5EF4-FFF2-40B4-BE49-F238E27FC236}">
                <a16:creationId xmlns:a16="http://schemas.microsoft.com/office/drawing/2014/main" id="{78678F66-6916-42C8-BD00-86FC51DB52CE}"/>
              </a:ext>
            </a:extLst>
          </p:cNvPr>
          <p:cNvSpPr>
            <a:spLocks noGrp="1"/>
          </p:cNvSpPr>
          <p:nvPr>
            <p:ph type="title"/>
          </p:nvPr>
        </p:nvSpPr>
        <p:spPr/>
        <p:txBody>
          <a:bodyPr/>
          <a:lstStyle/>
          <a:p>
            <a:r>
              <a:rPr lang="en-US" dirty="0"/>
              <a:t>Efficiency Tradeoffs</a:t>
            </a:r>
          </a:p>
        </p:txBody>
      </p:sp>
      <p:sp>
        <p:nvSpPr>
          <p:cNvPr id="7" name="Oval 6">
            <a:extLst>
              <a:ext uri="{FF2B5EF4-FFF2-40B4-BE49-F238E27FC236}">
                <a16:creationId xmlns:a16="http://schemas.microsoft.com/office/drawing/2014/main" id="{05B0F0D6-A7BB-0744-8180-4F471843E1A7}"/>
              </a:ext>
            </a:extLst>
          </p:cNvPr>
          <p:cNvSpPr/>
          <p:nvPr/>
        </p:nvSpPr>
        <p:spPr>
          <a:xfrm>
            <a:off x="1498505" y="1152886"/>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Giving all information</a:t>
            </a:r>
          </a:p>
        </p:txBody>
      </p:sp>
      <p:sp>
        <p:nvSpPr>
          <p:cNvPr id="8" name="Oval 7">
            <a:extLst>
              <a:ext uri="{FF2B5EF4-FFF2-40B4-BE49-F238E27FC236}">
                <a16:creationId xmlns:a16="http://schemas.microsoft.com/office/drawing/2014/main" id="{1B521AC9-1CFB-684A-A92C-9521CFD7713B}"/>
              </a:ext>
            </a:extLst>
          </p:cNvPr>
          <p:cNvSpPr/>
          <p:nvPr/>
        </p:nvSpPr>
        <p:spPr>
          <a:xfrm>
            <a:off x="5781327" y="1152885"/>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Focus on what is relevant</a:t>
            </a:r>
          </a:p>
        </p:txBody>
      </p:sp>
      <p:sp>
        <p:nvSpPr>
          <p:cNvPr id="9" name="Multiply 8">
            <a:extLst>
              <a:ext uri="{FF2B5EF4-FFF2-40B4-BE49-F238E27FC236}">
                <a16:creationId xmlns:a16="http://schemas.microsoft.com/office/drawing/2014/main" id="{88441D6C-E341-134F-8C3E-BEE6BBA90A16}"/>
              </a:ext>
            </a:extLst>
          </p:cNvPr>
          <p:cNvSpPr/>
          <p:nvPr/>
        </p:nvSpPr>
        <p:spPr>
          <a:xfrm>
            <a:off x="4337590" y="1805084"/>
            <a:ext cx="407984" cy="390460"/>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Arial"/>
            </a:endParaRPr>
          </a:p>
        </p:txBody>
      </p:sp>
      <p:pic>
        <p:nvPicPr>
          <p:cNvPr id="3" name="Picture 2" descr="Toy robot under a light bulb on a green brick wall">
            <a:extLst>
              <a:ext uri="{FF2B5EF4-FFF2-40B4-BE49-F238E27FC236}">
                <a16:creationId xmlns:a16="http://schemas.microsoft.com/office/drawing/2014/main" id="{8E66DD46-B5C4-E848-A3E6-A375D3577F78}"/>
              </a:ext>
            </a:extLst>
          </p:cNvPr>
          <p:cNvPicPr>
            <a:picLocks noChangeAspect="1"/>
          </p:cNvPicPr>
          <p:nvPr/>
        </p:nvPicPr>
        <p:blipFill>
          <a:blip r:embed="rId2"/>
          <a:stretch>
            <a:fillRect/>
          </a:stretch>
        </p:blipFill>
        <p:spPr>
          <a:xfrm>
            <a:off x="2342369" y="3335721"/>
            <a:ext cx="4398426" cy="2474245"/>
          </a:xfrm>
          <a:prstGeom prst="rect">
            <a:avLst/>
          </a:prstGeom>
        </p:spPr>
      </p:pic>
    </p:spTree>
    <p:extLst>
      <p:ext uri="{BB962C8B-B14F-4D97-AF65-F5344CB8AC3E}">
        <p14:creationId xmlns:p14="http://schemas.microsoft.com/office/powerpoint/2010/main" val="1192003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6F463-5F58-401D-ACEA-216F8C29A3B1}"/>
              </a:ext>
            </a:extLst>
          </p:cNvPr>
          <p:cNvSpPr>
            <a:spLocks noGrp="1"/>
          </p:cNvSpPr>
          <p:nvPr>
            <p:ph type="sldNum" sz="quarter" idx="12"/>
          </p:nvPr>
        </p:nvSpPr>
        <p:spPr/>
        <p:txBody>
          <a:bodyPr/>
          <a:lstStyle/>
          <a:p>
            <a:fld id="{A8160BDD-7155-D744-B749-9730458604AD}" type="slidenum">
              <a:rPr lang="en-US" smtClean="0"/>
              <a:t>22</a:t>
            </a:fld>
            <a:endParaRPr lang="en-US" dirty="0"/>
          </a:p>
        </p:txBody>
      </p:sp>
      <p:sp>
        <p:nvSpPr>
          <p:cNvPr id="5" name="Title 4">
            <a:extLst>
              <a:ext uri="{FF2B5EF4-FFF2-40B4-BE49-F238E27FC236}">
                <a16:creationId xmlns:a16="http://schemas.microsoft.com/office/drawing/2014/main" id="{78678F66-6916-42C8-BD00-86FC51DB52CE}"/>
              </a:ext>
            </a:extLst>
          </p:cNvPr>
          <p:cNvSpPr>
            <a:spLocks noGrp="1"/>
          </p:cNvSpPr>
          <p:nvPr>
            <p:ph type="title"/>
          </p:nvPr>
        </p:nvSpPr>
        <p:spPr/>
        <p:txBody>
          <a:bodyPr/>
          <a:lstStyle/>
          <a:p>
            <a:r>
              <a:rPr lang="en-US" dirty="0"/>
              <a:t>Privacy Tradeoffs</a:t>
            </a:r>
          </a:p>
        </p:txBody>
      </p:sp>
      <p:sp>
        <p:nvSpPr>
          <p:cNvPr id="7" name="Oval 6">
            <a:extLst>
              <a:ext uri="{FF2B5EF4-FFF2-40B4-BE49-F238E27FC236}">
                <a16:creationId xmlns:a16="http://schemas.microsoft.com/office/drawing/2014/main" id="{05B0F0D6-A7BB-0744-8180-4F471843E1A7}"/>
              </a:ext>
            </a:extLst>
          </p:cNvPr>
          <p:cNvSpPr/>
          <p:nvPr/>
        </p:nvSpPr>
        <p:spPr>
          <a:xfrm>
            <a:off x="1498505" y="1152886"/>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Promoting account-ability</a:t>
            </a:r>
          </a:p>
        </p:txBody>
      </p:sp>
      <p:sp>
        <p:nvSpPr>
          <p:cNvPr id="8" name="Oval 7">
            <a:extLst>
              <a:ext uri="{FF2B5EF4-FFF2-40B4-BE49-F238E27FC236}">
                <a16:creationId xmlns:a16="http://schemas.microsoft.com/office/drawing/2014/main" id="{1B521AC9-1CFB-684A-A92C-9521CFD7713B}"/>
              </a:ext>
            </a:extLst>
          </p:cNvPr>
          <p:cNvSpPr/>
          <p:nvPr/>
        </p:nvSpPr>
        <p:spPr>
          <a:xfrm>
            <a:off x="5781327" y="1152885"/>
            <a:ext cx="1803332" cy="1694859"/>
          </a:xfrm>
          <a:prstGeom prst="ellipse">
            <a:avLst/>
          </a:prstGeom>
          <a:noFill/>
          <a:ln w="28575" cap="flat" cmpd="sng" algn="ctr">
            <a:solidFill>
              <a:srgbClr val="FF0000"/>
            </a:solidFill>
            <a:prstDash val="solid"/>
          </a:ln>
          <a:effectLst/>
        </p:spPr>
        <p:txBody>
          <a:bodyPr rtlCol="0" anchor="ctr"/>
          <a:lstStyle/>
          <a:p>
            <a:pPr algn="ctr" defTabSz="914400"/>
            <a:r>
              <a:rPr lang="en-GB" sz="1400" b="1" kern="0" dirty="0">
                <a:solidFill>
                  <a:srgbClr val="FF0000"/>
                </a:solidFill>
                <a:latin typeface="Arial"/>
              </a:rPr>
              <a:t>Securing private personal information</a:t>
            </a:r>
          </a:p>
        </p:txBody>
      </p:sp>
      <p:sp>
        <p:nvSpPr>
          <p:cNvPr id="9" name="Multiply 8">
            <a:extLst>
              <a:ext uri="{FF2B5EF4-FFF2-40B4-BE49-F238E27FC236}">
                <a16:creationId xmlns:a16="http://schemas.microsoft.com/office/drawing/2014/main" id="{88441D6C-E341-134F-8C3E-BEE6BBA90A16}"/>
              </a:ext>
            </a:extLst>
          </p:cNvPr>
          <p:cNvSpPr/>
          <p:nvPr/>
        </p:nvSpPr>
        <p:spPr>
          <a:xfrm>
            <a:off x="4337590" y="1805084"/>
            <a:ext cx="407984" cy="390460"/>
          </a:xfrm>
          <a:prstGeom prst="mathMultiply">
            <a:avLst/>
          </a:prstGeom>
          <a:noFill/>
          <a:ln w="28575" cap="flat" cmpd="sng" algn="ctr">
            <a:solidFill>
              <a:srgbClr val="FF0000"/>
            </a:solidFill>
            <a:prstDash val="solid"/>
          </a:ln>
          <a:effectLst/>
        </p:spPr>
        <p:txBody>
          <a:bodyPr rtlCol="0" anchor="ctr"/>
          <a:lstStyle/>
          <a:p>
            <a:pPr algn="ctr" defTabSz="914400"/>
            <a:endParaRPr lang="en-GB" sz="1100" b="1" kern="0" dirty="0">
              <a:solidFill>
                <a:srgbClr val="FF0000"/>
              </a:solidFill>
              <a:latin typeface="Arial"/>
            </a:endParaRPr>
          </a:p>
        </p:txBody>
      </p:sp>
      <p:pic>
        <p:nvPicPr>
          <p:cNvPr id="3" name="Picture 2" descr="Abstract background of data">
            <a:extLst>
              <a:ext uri="{FF2B5EF4-FFF2-40B4-BE49-F238E27FC236}">
                <a16:creationId xmlns:a16="http://schemas.microsoft.com/office/drawing/2014/main" id="{66635506-A8FE-5846-A61B-E221DF3F1E3E}"/>
              </a:ext>
            </a:extLst>
          </p:cNvPr>
          <p:cNvPicPr>
            <a:picLocks noChangeAspect="1"/>
          </p:cNvPicPr>
          <p:nvPr/>
        </p:nvPicPr>
        <p:blipFill>
          <a:blip r:embed="rId2"/>
          <a:stretch>
            <a:fillRect/>
          </a:stretch>
        </p:blipFill>
        <p:spPr>
          <a:xfrm>
            <a:off x="2439951" y="3223007"/>
            <a:ext cx="4203262" cy="2364335"/>
          </a:xfrm>
          <a:prstGeom prst="rect">
            <a:avLst/>
          </a:prstGeom>
        </p:spPr>
      </p:pic>
    </p:spTree>
    <p:extLst>
      <p:ext uri="{BB962C8B-B14F-4D97-AF65-F5344CB8AC3E}">
        <p14:creationId xmlns:p14="http://schemas.microsoft.com/office/powerpoint/2010/main" val="975473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D7036-2E5D-4484-ABA1-A6C96E937946}"/>
              </a:ext>
            </a:extLst>
          </p:cNvPr>
          <p:cNvSpPr>
            <a:spLocks noGrp="1"/>
          </p:cNvSpPr>
          <p:nvPr>
            <p:ph type="sldNum" sz="quarter" idx="12"/>
          </p:nvPr>
        </p:nvSpPr>
        <p:spPr/>
        <p:txBody>
          <a:bodyPr/>
          <a:lstStyle/>
          <a:p>
            <a:fld id="{A8160BDD-7155-D744-B749-9730458604AD}" type="slidenum">
              <a:rPr lang="en-US" smtClean="0"/>
              <a:pPr/>
              <a:t>23</a:t>
            </a:fld>
            <a:endParaRPr lang="en-US" dirty="0"/>
          </a:p>
        </p:txBody>
      </p:sp>
      <p:sp>
        <p:nvSpPr>
          <p:cNvPr id="5" name="Title 4">
            <a:extLst>
              <a:ext uri="{FF2B5EF4-FFF2-40B4-BE49-F238E27FC236}">
                <a16:creationId xmlns:a16="http://schemas.microsoft.com/office/drawing/2014/main" id="{12B07D1F-068C-45A2-8A9A-B773C41B1C40}"/>
              </a:ext>
            </a:extLst>
          </p:cNvPr>
          <p:cNvSpPr>
            <a:spLocks noGrp="1"/>
          </p:cNvSpPr>
          <p:nvPr>
            <p:ph type="title"/>
          </p:nvPr>
        </p:nvSpPr>
        <p:spPr/>
        <p:txBody>
          <a:bodyPr/>
          <a:lstStyle/>
          <a:p>
            <a:r>
              <a:rPr lang="en-US" dirty="0"/>
              <a:t>Activity: Discussing Transparency and Explainability Tradeoffs</a:t>
            </a:r>
          </a:p>
        </p:txBody>
      </p:sp>
      <p:sp>
        <p:nvSpPr>
          <p:cNvPr id="6" name="Content Placeholder 5">
            <a:extLst>
              <a:ext uri="{FF2B5EF4-FFF2-40B4-BE49-F238E27FC236}">
                <a16:creationId xmlns:a16="http://schemas.microsoft.com/office/drawing/2014/main" id="{5B855AA0-6A22-4873-A0AE-A20194E572AF}"/>
              </a:ext>
            </a:extLst>
          </p:cNvPr>
          <p:cNvSpPr>
            <a:spLocks noGrp="1"/>
          </p:cNvSpPr>
          <p:nvPr>
            <p:ph idx="1"/>
          </p:nvPr>
        </p:nvSpPr>
        <p:spPr/>
        <p:txBody>
          <a:bodyPr/>
          <a:lstStyle/>
          <a:p>
            <a:pPr marL="0" indent="0">
              <a:buNone/>
            </a:pPr>
            <a:r>
              <a:rPr lang="en-US" dirty="0"/>
              <a:t>Scenario: Consider the RudiBrace product, or a product from your workplace.</a:t>
            </a:r>
            <a:br>
              <a:rPr lang="en-US" dirty="0"/>
            </a:br>
            <a:endParaRPr lang="en-US" dirty="0"/>
          </a:p>
          <a:p>
            <a:pPr marL="0" indent="0">
              <a:buNone/>
            </a:pPr>
            <a:r>
              <a:rPr lang="en-US" dirty="0"/>
              <a:t>The RudiBrace team considers different tradeoffs of increasing transparency. The team members consider the application context of using RudiBrace to generate activity scores. </a:t>
            </a:r>
            <a:br>
              <a:rPr lang="en-US" dirty="0"/>
            </a:br>
            <a:endParaRPr lang="en-US" dirty="0"/>
          </a:p>
          <a:p>
            <a:r>
              <a:rPr lang="en-US" dirty="0"/>
              <a:t>Discuss at least one possible way in which more transparency of the RudiBrace might conflict with privacy.</a:t>
            </a:r>
            <a:endParaRPr lang="en-IT" dirty="0"/>
          </a:p>
        </p:txBody>
      </p:sp>
    </p:spTree>
    <p:extLst>
      <p:ext uri="{BB962C8B-B14F-4D97-AF65-F5344CB8AC3E}">
        <p14:creationId xmlns:p14="http://schemas.microsoft.com/office/powerpoint/2010/main" val="351086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p:txBody>
          <a:bodyPr/>
          <a:lstStyle/>
          <a:p>
            <a:r>
              <a:rPr lang="de-DE" dirty="0"/>
              <a:t>Mitigate Transparency and Explainability Risks</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p:txBody>
          <a:bodyPr/>
          <a:lstStyle/>
          <a:p>
            <a:r>
              <a:rPr lang="en-US" dirty="0"/>
              <a:t>Topic D</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p:txBody>
          <a:bodyPr/>
          <a:lstStyle/>
          <a:p>
            <a:fld id="{A8160BDD-7155-D744-B749-9730458604AD}" type="slidenum">
              <a:rPr lang="en-US" smtClean="0"/>
              <a:t>24</a:t>
            </a:fld>
            <a:endParaRPr lang="en-US" dirty="0"/>
          </a:p>
        </p:txBody>
      </p:sp>
    </p:spTree>
    <p:extLst>
      <p:ext uri="{BB962C8B-B14F-4D97-AF65-F5344CB8AC3E}">
        <p14:creationId xmlns:p14="http://schemas.microsoft.com/office/powerpoint/2010/main" val="3948052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C56ED-E6C4-4E1F-A300-329932BED48B}"/>
              </a:ext>
            </a:extLst>
          </p:cNvPr>
          <p:cNvSpPr>
            <a:spLocks noGrp="1"/>
          </p:cNvSpPr>
          <p:nvPr>
            <p:ph type="sldNum" sz="quarter" idx="12"/>
          </p:nvPr>
        </p:nvSpPr>
        <p:spPr/>
        <p:txBody>
          <a:bodyPr/>
          <a:lstStyle/>
          <a:p>
            <a:fld id="{A8160BDD-7155-D744-B749-9730458604AD}" type="slidenum">
              <a:rPr lang="en-US" smtClean="0"/>
              <a:pPr/>
              <a:t>25</a:t>
            </a:fld>
            <a:endParaRPr lang="en-US" dirty="0"/>
          </a:p>
        </p:txBody>
      </p:sp>
      <p:sp>
        <p:nvSpPr>
          <p:cNvPr id="5" name="Content Placeholder 4">
            <a:extLst>
              <a:ext uri="{FF2B5EF4-FFF2-40B4-BE49-F238E27FC236}">
                <a16:creationId xmlns:a16="http://schemas.microsoft.com/office/drawing/2014/main" id="{3A1BBE78-6C74-4A93-B890-E54F7C1735CE}"/>
              </a:ext>
            </a:extLst>
          </p:cNvPr>
          <p:cNvSpPr>
            <a:spLocks noGrp="1"/>
          </p:cNvSpPr>
          <p:nvPr>
            <p:ph idx="1"/>
          </p:nvPr>
        </p:nvSpPr>
        <p:spPr/>
        <p:txBody>
          <a:bodyPr/>
          <a:lstStyle/>
          <a:p>
            <a:r>
              <a:rPr lang="en-US" dirty="0"/>
              <a:t>Research underway to make ML more explainable.</a:t>
            </a:r>
          </a:p>
          <a:p>
            <a:pPr lvl="1"/>
            <a:r>
              <a:rPr lang="en-US" dirty="0"/>
              <a:t>Why did an algorithm make one decision rather than another?</a:t>
            </a:r>
          </a:p>
          <a:p>
            <a:pPr lvl="1"/>
            <a:r>
              <a:rPr lang="en-US" dirty="0"/>
              <a:t>How can we correct for failures of the algorithm?</a:t>
            </a:r>
          </a:p>
          <a:p>
            <a:pPr lvl="1"/>
            <a:r>
              <a:rPr lang="en-US" dirty="0"/>
              <a:t>To what extent can we trust the algorithm? </a:t>
            </a:r>
          </a:p>
          <a:p>
            <a:r>
              <a:rPr lang="en-US" dirty="0"/>
              <a:t>Communication is key.</a:t>
            </a:r>
          </a:p>
          <a:p>
            <a:pPr lvl="1"/>
            <a:r>
              <a:rPr lang="en-US" dirty="0"/>
              <a:t>Remember that explainability is subject to individual experience.</a:t>
            </a:r>
          </a:p>
          <a:p>
            <a:pPr lvl="1"/>
            <a:r>
              <a:rPr lang="en-US" dirty="0"/>
              <a:t>Not every algorithm needs to be transparent to every stakeholder. </a:t>
            </a:r>
          </a:p>
          <a:p>
            <a:pPr lvl="1"/>
            <a:r>
              <a:rPr lang="en-US" dirty="0"/>
              <a:t>Carefully distinguish the ultimate goals of transparency and explainability for your project. </a:t>
            </a:r>
          </a:p>
          <a:p>
            <a:r>
              <a:rPr lang="en-US" dirty="0"/>
              <a:t>Begin developing explainable AI by assessing the transparency and explainability needs for your stakeholders.</a:t>
            </a:r>
          </a:p>
        </p:txBody>
      </p:sp>
      <p:sp>
        <p:nvSpPr>
          <p:cNvPr id="4" name="Title 3">
            <a:extLst>
              <a:ext uri="{FF2B5EF4-FFF2-40B4-BE49-F238E27FC236}">
                <a16:creationId xmlns:a16="http://schemas.microsoft.com/office/drawing/2014/main" id="{CFA060DD-C5BD-4919-9322-8450F4EBD8EE}"/>
              </a:ext>
            </a:extLst>
          </p:cNvPr>
          <p:cNvSpPr>
            <a:spLocks noGrp="1"/>
          </p:cNvSpPr>
          <p:nvPr>
            <p:ph type="title"/>
          </p:nvPr>
        </p:nvSpPr>
        <p:spPr/>
        <p:txBody>
          <a:bodyPr/>
          <a:lstStyle/>
          <a:p>
            <a:r>
              <a:rPr lang="en-US" dirty="0"/>
              <a:t>Transparency and Explainability Risk Mitigation Strategies</a:t>
            </a:r>
          </a:p>
        </p:txBody>
      </p:sp>
      <p:sp>
        <p:nvSpPr>
          <p:cNvPr id="6" name="Text Placeholder 5">
            <a:extLst>
              <a:ext uri="{FF2B5EF4-FFF2-40B4-BE49-F238E27FC236}">
                <a16:creationId xmlns:a16="http://schemas.microsoft.com/office/drawing/2014/main" id="{5C71D2E2-885B-4147-9FA9-AB91F62C63A3}"/>
              </a:ext>
            </a:extLst>
          </p:cNvPr>
          <p:cNvSpPr>
            <a:spLocks noGrp="1"/>
          </p:cNvSpPr>
          <p:nvPr>
            <p:ph type="body" sz="quarter" idx="13"/>
          </p:nvPr>
        </p:nvSpPr>
        <p:spPr/>
        <p:txBody>
          <a:bodyPr/>
          <a:lstStyle/>
          <a:p>
            <a:r>
              <a:rPr lang="en-US" b="1" dirty="0"/>
              <a:t>Explainable AI</a:t>
            </a:r>
            <a:r>
              <a:rPr lang="en-US" dirty="0"/>
              <a:t>: A form of AI that does not contain a black box issue.</a:t>
            </a:r>
          </a:p>
        </p:txBody>
      </p:sp>
    </p:spTree>
    <p:extLst>
      <p:ext uri="{BB962C8B-B14F-4D97-AF65-F5344CB8AC3E}">
        <p14:creationId xmlns:p14="http://schemas.microsoft.com/office/powerpoint/2010/main" val="2125423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a:lstStyle/>
          <a:p>
            <a:fld id="{A8160BDD-7155-D744-B749-9730458604AD}" type="slidenum">
              <a:rPr lang="en-US" smtClean="0"/>
              <a:pPr/>
              <a:t>26</a:t>
            </a:fld>
            <a:endParaRPr lang="en-US" dirty="0"/>
          </a:p>
        </p:txBody>
      </p:sp>
      <p:sp>
        <p:nvSpPr>
          <p:cNvPr id="5" name="Inhaltsplatzhalter 4">
            <a:extLst>
              <a:ext uri="{FF2B5EF4-FFF2-40B4-BE49-F238E27FC236}">
                <a16:creationId xmlns:a16="http://schemas.microsoft.com/office/drawing/2014/main" id="{690ABAE8-DE9D-7643-91DC-2829D8F28B27}"/>
              </a:ext>
            </a:extLst>
          </p:cNvPr>
          <p:cNvSpPr>
            <a:spLocks noGrp="1"/>
          </p:cNvSpPr>
          <p:nvPr>
            <p:ph idx="1"/>
          </p:nvPr>
        </p:nvSpPr>
        <p:spPr/>
        <p:txBody>
          <a:bodyPr/>
          <a:lstStyle/>
          <a:p>
            <a:r>
              <a:rPr lang="en-US" dirty="0"/>
              <a:t>Identify organizational decisions that are made or supported by algorithms.</a:t>
            </a:r>
          </a:p>
          <a:p>
            <a:pPr lvl="1">
              <a:buFont typeface="Arial" panose="020B0604020202020204" pitchFamily="34" charset="0"/>
              <a:buChar char="•"/>
            </a:pPr>
            <a:r>
              <a:rPr lang="en-US" dirty="0"/>
              <a:t>Examples: artificial neural networks, self-learning models, models developed by third parties, and closed-source models.</a:t>
            </a:r>
          </a:p>
          <a:p>
            <a:r>
              <a:rPr lang="en-US" dirty="0"/>
              <a:t>Identify stakeholders who have particular transparency or explainability needs with respect to an algorithm.</a:t>
            </a:r>
          </a:p>
          <a:p>
            <a:r>
              <a:rPr lang="en-US" dirty="0"/>
              <a:t>Use this information to adopt a mitigation strategy.</a:t>
            </a:r>
          </a:p>
        </p:txBody>
      </p:sp>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a:lstStyle/>
          <a:p>
            <a:r>
              <a:rPr lang="en-US" dirty="0"/>
              <a:t>Determination of the Transparency and Explainability Needs of Stakeholders</a:t>
            </a:r>
          </a:p>
        </p:txBody>
      </p:sp>
      <p:sp>
        <p:nvSpPr>
          <p:cNvPr id="11" name="Rounded Rectangle 143">
            <a:extLst>
              <a:ext uri="{FF2B5EF4-FFF2-40B4-BE49-F238E27FC236}">
                <a16:creationId xmlns:a16="http://schemas.microsoft.com/office/drawing/2014/main" id="{E7886D92-69F9-4F0C-B2DA-AEF5AC464B6A}"/>
              </a:ext>
            </a:extLst>
          </p:cNvPr>
          <p:cNvSpPr/>
          <p:nvPr/>
        </p:nvSpPr>
        <p:spPr>
          <a:xfrm>
            <a:off x="609053" y="3773306"/>
            <a:ext cx="4067449" cy="357792"/>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Three strategies for building explainable AI:</a:t>
            </a:r>
          </a:p>
        </p:txBody>
      </p:sp>
      <p:sp>
        <p:nvSpPr>
          <p:cNvPr id="12" name="Rounded Rectangle 142">
            <a:extLst>
              <a:ext uri="{FF2B5EF4-FFF2-40B4-BE49-F238E27FC236}">
                <a16:creationId xmlns:a16="http://schemas.microsoft.com/office/drawing/2014/main" id="{3F863C7C-D056-42FD-B687-C40F9E6EE395}"/>
              </a:ext>
            </a:extLst>
          </p:cNvPr>
          <p:cNvSpPr/>
          <p:nvPr/>
        </p:nvSpPr>
        <p:spPr>
          <a:xfrm>
            <a:off x="609053" y="4413774"/>
            <a:ext cx="4067448" cy="35779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1. Explain how the system works.</a:t>
            </a:r>
          </a:p>
        </p:txBody>
      </p:sp>
      <p:sp>
        <p:nvSpPr>
          <p:cNvPr id="13" name="Rounded Rectangle 142">
            <a:extLst>
              <a:ext uri="{FF2B5EF4-FFF2-40B4-BE49-F238E27FC236}">
                <a16:creationId xmlns:a16="http://schemas.microsoft.com/office/drawing/2014/main" id="{3890252B-BCFB-406A-B3EE-6637246534FF}"/>
              </a:ext>
            </a:extLst>
          </p:cNvPr>
          <p:cNvSpPr/>
          <p:nvPr/>
        </p:nvSpPr>
        <p:spPr>
          <a:xfrm>
            <a:off x="609053" y="5064725"/>
            <a:ext cx="4067448" cy="35779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2. Explain which factors determined the decision.</a:t>
            </a:r>
          </a:p>
        </p:txBody>
      </p:sp>
      <p:sp>
        <p:nvSpPr>
          <p:cNvPr id="14" name="Rounded Rectangle 142">
            <a:extLst>
              <a:ext uri="{FF2B5EF4-FFF2-40B4-BE49-F238E27FC236}">
                <a16:creationId xmlns:a16="http://schemas.microsoft.com/office/drawing/2014/main" id="{FD221A5F-E400-41E7-B0DC-02D650F30D99}"/>
              </a:ext>
            </a:extLst>
          </p:cNvPr>
          <p:cNvSpPr/>
          <p:nvPr/>
        </p:nvSpPr>
        <p:spPr>
          <a:xfrm>
            <a:off x="609053" y="5677800"/>
            <a:ext cx="4067448" cy="35779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3. Keep humans in the loop.</a:t>
            </a:r>
          </a:p>
        </p:txBody>
      </p:sp>
      <p:pic>
        <p:nvPicPr>
          <p:cNvPr id="15" name="Grafik 13">
            <a:extLst>
              <a:ext uri="{FF2B5EF4-FFF2-40B4-BE49-F238E27FC236}">
                <a16:creationId xmlns:a16="http://schemas.microsoft.com/office/drawing/2014/main" id="{AEEE2F76-046F-4366-8CB9-29AF282B32E9}"/>
              </a:ext>
            </a:extLst>
          </p:cNvPr>
          <p:cNvPicPr>
            <a:picLocks noChangeAspect="1"/>
          </p:cNvPicPr>
          <p:nvPr/>
        </p:nvPicPr>
        <p:blipFill>
          <a:blip r:embed="rId2"/>
          <a:stretch>
            <a:fillRect/>
          </a:stretch>
        </p:blipFill>
        <p:spPr>
          <a:xfrm>
            <a:off x="4852084" y="3773306"/>
            <a:ext cx="3937000" cy="2222500"/>
          </a:xfrm>
          <a:prstGeom prst="rect">
            <a:avLst/>
          </a:prstGeom>
        </p:spPr>
      </p:pic>
    </p:spTree>
    <p:extLst>
      <p:ext uri="{BB962C8B-B14F-4D97-AF65-F5344CB8AC3E}">
        <p14:creationId xmlns:p14="http://schemas.microsoft.com/office/powerpoint/2010/main" val="333445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a:lstStyle/>
          <a:p>
            <a:fld id="{A8160BDD-7155-D744-B749-9730458604AD}" type="slidenum">
              <a:rPr lang="en-US" smtClean="0"/>
              <a:pPr/>
              <a:t>27</a:t>
            </a:fld>
            <a:endParaRPr lang="en-US" dirty="0"/>
          </a:p>
        </p:txBody>
      </p:sp>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a:lstStyle/>
          <a:p>
            <a:r>
              <a:rPr lang="en-US" dirty="0"/>
              <a:t>Explanation of How the System Works</a:t>
            </a:r>
          </a:p>
        </p:txBody>
      </p:sp>
      <p:sp>
        <p:nvSpPr>
          <p:cNvPr id="14" name="Content Placeholder 13">
            <a:extLst>
              <a:ext uri="{FF2B5EF4-FFF2-40B4-BE49-F238E27FC236}">
                <a16:creationId xmlns:a16="http://schemas.microsoft.com/office/drawing/2014/main" id="{521EACEB-A607-4991-B820-8B2794AFD994}"/>
              </a:ext>
            </a:extLst>
          </p:cNvPr>
          <p:cNvSpPr>
            <a:spLocks noGrp="1"/>
          </p:cNvSpPr>
          <p:nvPr>
            <p:ph idx="1"/>
          </p:nvPr>
        </p:nvSpPr>
        <p:spPr/>
        <p:txBody>
          <a:bodyPr/>
          <a:lstStyle/>
          <a:p>
            <a:pPr>
              <a:buFont typeface="Arial" panose="020B0604020202020204" pitchFamily="34" charset="0"/>
              <a:buChar char="•"/>
            </a:pPr>
            <a:r>
              <a:rPr lang="en-US" dirty="0"/>
              <a:t>Consider individual stakeholder needs as you develop explanations.</a:t>
            </a:r>
          </a:p>
          <a:p>
            <a:pPr>
              <a:buFont typeface="Arial" panose="020B0604020202020204" pitchFamily="34" charset="0"/>
              <a:buChar char="•"/>
            </a:pPr>
            <a:r>
              <a:rPr lang="en-US" dirty="0"/>
              <a:t>Possible forms for explanation:</a:t>
            </a:r>
          </a:p>
          <a:p>
            <a:pPr lvl="1">
              <a:buFont typeface="Arial" panose="020B0604020202020204" pitchFamily="34" charset="0"/>
              <a:buChar char="•"/>
            </a:pPr>
            <a:r>
              <a:rPr lang="en-US" dirty="0"/>
              <a:t>Provide a narrative explanation outlining the input and output data, including how it is collected and providing a high-level explanation of how data is manipulated by the algorithm</a:t>
            </a:r>
            <a:r>
              <a:rPr lang="de-DE" dirty="0"/>
              <a:t>.</a:t>
            </a:r>
          </a:p>
          <a:p>
            <a:pPr lvl="1">
              <a:buFont typeface="Arial" panose="020B0604020202020204" pitchFamily="34" charset="0"/>
              <a:buChar char="•"/>
            </a:pPr>
            <a:r>
              <a:rPr lang="en-US" dirty="0"/>
              <a:t>Use visuals like flowcharts.</a:t>
            </a:r>
          </a:p>
          <a:p>
            <a:pPr lvl="1">
              <a:buFont typeface="Arial" panose="020B0604020202020204" pitchFamily="34" charset="0"/>
              <a:buChar char="•"/>
            </a:pPr>
            <a:r>
              <a:rPr lang="en-US" dirty="0"/>
              <a:t>Provide a technical explanation of the model.</a:t>
            </a:r>
          </a:p>
          <a:p>
            <a:pPr lvl="1">
              <a:buFont typeface="Arial" panose="020B0604020202020204" pitchFamily="34" charset="0"/>
              <a:buChar char="•"/>
            </a:pPr>
            <a:r>
              <a:rPr lang="en-US" dirty="0"/>
              <a:t>Present findings from an algorithm audit to check for fairness and </a:t>
            </a:r>
            <a:r>
              <a:rPr lang="de-DE" dirty="0"/>
              <a:t>accuracy as well.</a:t>
            </a:r>
          </a:p>
          <a:p>
            <a:pPr>
              <a:buFont typeface="Arial" panose="020B0604020202020204" pitchFamily="34" charset="0"/>
              <a:buChar char="•"/>
            </a:pPr>
            <a:r>
              <a:rPr lang="en-US" dirty="0"/>
              <a:t>Encourage dialogue and communication to ensure that you are meeting stakeholder needs.</a:t>
            </a:r>
          </a:p>
          <a:p>
            <a:pPr lvl="1">
              <a:buFont typeface="Arial" panose="020B0604020202020204" pitchFamily="34" charset="0"/>
              <a:buChar char="•"/>
            </a:pPr>
            <a:r>
              <a:rPr lang="en-US" dirty="0"/>
              <a:t>Focus groups</a:t>
            </a:r>
          </a:p>
        </p:txBody>
      </p:sp>
    </p:spTree>
    <p:extLst>
      <p:ext uri="{BB962C8B-B14F-4D97-AF65-F5344CB8AC3E}">
        <p14:creationId xmlns:p14="http://schemas.microsoft.com/office/powerpoint/2010/main" val="1035899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5CE076-87C0-46C7-8804-12CD24301A51}"/>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3" name="Title 2">
            <a:extLst>
              <a:ext uri="{FF2B5EF4-FFF2-40B4-BE49-F238E27FC236}">
                <a16:creationId xmlns:a16="http://schemas.microsoft.com/office/drawing/2014/main" id="{0BF8C923-6EC9-442C-A197-C0383BA4C89F}"/>
              </a:ext>
            </a:extLst>
          </p:cNvPr>
          <p:cNvSpPr>
            <a:spLocks noGrp="1"/>
          </p:cNvSpPr>
          <p:nvPr>
            <p:ph type="title"/>
          </p:nvPr>
        </p:nvSpPr>
        <p:spPr/>
        <p:txBody>
          <a:bodyPr/>
          <a:lstStyle/>
          <a:p>
            <a:r>
              <a:rPr lang="en-US" dirty="0"/>
              <a:t>Explanation of Which Factors Determine a Decision</a:t>
            </a:r>
          </a:p>
        </p:txBody>
      </p:sp>
      <p:sp>
        <p:nvSpPr>
          <p:cNvPr id="4" name="Content Placeholder 3">
            <a:extLst>
              <a:ext uri="{FF2B5EF4-FFF2-40B4-BE49-F238E27FC236}">
                <a16:creationId xmlns:a16="http://schemas.microsoft.com/office/drawing/2014/main" id="{5D7B89E2-BC52-44E5-BA44-CB73462D6D2B}"/>
              </a:ext>
            </a:extLst>
          </p:cNvPr>
          <p:cNvSpPr>
            <a:spLocks noGrp="1"/>
          </p:cNvSpPr>
          <p:nvPr>
            <p:ph idx="1"/>
          </p:nvPr>
        </p:nvSpPr>
        <p:spPr/>
        <p:txBody>
          <a:bodyPr/>
          <a:lstStyle/>
          <a:p>
            <a:pPr>
              <a:buFont typeface="Arial" panose="020B0604020202020204" pitchFamily="34" charset="0"/>
              <a:buChar char="•"/>
            </a:pPr>
            <a:r>
              <a:rPr lang="en-US" dirty="0"/>
              <a:t>Focus on the model’s interpretability.</a:t>
            </a:r>
          </a:p>
          <a:p>
            <a:pPr lvl="1">
              <a:buFont typeface="Arial" panose="020B0604020202020204" pitchFamily="34" charset="0"/>
              <a:buChar char="•"/>
            </a:pPr>
            <a:r>
              <a:rPr lang="en-US" dirty="0"/>
              <a:t>Which inputs derive which outputs.</a:t>
            </a:r>
          </a:p>
          <a:p>
            <a:pPr>
              <a:buFont typeface="Arial" panose="020B0604020202020204" pitchFamily="34" charset="0"/>
              <a:buChar char="•"/>
            </a:pPr>
            <a:r>
              <a:rPr lang="en-US" dirty="0"/>
              <a:t>Types of interpretations:</a:t>
            </a:r>
          </a:p>
          <a:p>
            <a:pPr lvl="1">
              <a:buFont typeface="Arial" panose="020B0604020202020204" pitchFamily="34" charset="0"/>
              <a:buChar char="•"/>
            </a:pPr>
            <a:r>
              <a:rPr lang="en-US" b="1" dirty="0"/>
              <a:t>Global</a:t>
            </a:r>
            <a:r>
              <a:rPr lang="en-US" dirty="0"/>
              <a:t>: Explain to what extent each input factor contributes to the outputs of an ML model.</a:t>
            </a:r>
          </a:p>
          <a:p>
            <a:pPr lvl="1">
              <a:buFont typeface="Arial" panose="020B0604020202020204" pitchFamily="34" charset="0"/>
              <a:buChar char="•"/>
            </a:pPr>
            <a:r>
              <a:rPr lang="en-US" b="1" dirty="0"/>
              <a:t>Local</a:t>
            </a:r>
            <a:r>
              <a:rPr lang="en-US" dirty="0"/>
              <a:t>: Explain to what extent each input factor determines a particular prediction.</a:t>
            </a:r>
          </a:p>
          <a:p>
            <a:pPr>
              <a:buFont typeface="Arial" panose="020B0604020202020204" pitchFamily="34" charset="0"/>
              <a:buChar char="•"/>
            </a:pPr>
            <a:r>
              <a:rPr lang="en-US" dirty="0"/>
              <a:t>Tools:</a:t>
            </a:r>
          </a:p>
          <a:p>
            <a:pPr lvl="1">
              <a:buFont typeface="Arial" panose="020B0604020202020204" pitchFamily="34" charset="0"/>
              <a:buChar char="•"/>
            </a:pPr>
            <a:r>
              <a:rPr lang="en-US" dirty="0"/>
              <a:t>AI Explainability 360</a:t>
            </a:r>
          </a:p>
          <a:p>
            <a:pPr lvl="1">
              <a:buFont typeface="Arial" panose="020B0604020202020204" pitchFamily="34" charset="0"/>
              <a:buChar char="•"/>
            </a:pPr>
            <a:r>
              <a:rPr lang="en-US" dirty="0"/>
              <a:t>What-if Tool by Google</a:t>
            </a:r>
          </a:p>
          <a:p>
            <a:pPr lvl="1">
              <a:buFont typeface="Arial" panose="020B0604020202020204" pitchFamily="34" charset="0"/>
              <a:buChar char="•"/>
            </a:pPr>
            <a:r>
              <a:rPr lang="en-US" dirty="0"/>
              <a:t>SHAP</a:t>
            </a:r>
          </a:p>
          <a:p>
            <a:pPr lvl="1">
              <a:buFont typeface="Arial" panose="020B0604020202020204" pitchFamily="34" charset="0"/>
              <a:buChar char="•"/>
            </a:pPr>
            <a:r>
              <a:rPr lang="en-US" dirty="0"/>
              <a:t>LIME</a:t>
            </a:r>
          </a:p>
          <a:p>
            <a:pPr lvl="1">
              <a:buFont typeface="Arial" panose="020B0604020202020204" pitchFamily="34" charset="0"/>
              <a:buChar char="•"/>
            </a:pPr>
            <a:r>
              <a:rPr lang="en-US" dirty="0"/>
              <a:t>ELI5</a:t>
            </a:r>
          </a:p>
          <a:p>
            <a:pPr lvl="1">
              <a:buFont typeface="Arial" panose="020B0604020202020204" pitchFamily="34" charset="0"/>
              <a:buChar char="•"/>
            </a:pPr>
            <a:r>
              <a:rPr lang="en-US" dirty="0"/>
              <a:t>ALIBI</a:t>
            </a:r>
          </a:p>
          <a:p>
            <a:endParaRPr lang="en-US" dirty="0"/>
          </a:p>
        </p:txBody>
      </p:sp>
    </p:spTree>
    <p:extLst>
      <p:ext uri="{BB962C8B-B14F-4D97-AF65-F5344CB8AC3E}">
        <p14:creationId xmlns:p14="http://schemas.microsoft.com/office/powerpoint/2010/main" val="2150410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C9726-2DBA-4597-BAF9-26B1F648DE0D}"/>
              </a:ext>
            </a:extLst>
          </p:cNvPr>
          <p:cNvSpPr>
            <a:spLocks noGrp="1"/>
          </p:cNvSpPr>
          <p:nvPr>
            <p:ph type="sldNum" sz="quarter" idx="12"/>
          </p:nvPr>
        </p:nvSpPr>
        <p:spPr/>
        <p:txBody>
          <a:bodyPr/>
          <a:lstStyle/>
          <a:p>
            <a:fld id="{A8160BDD-7155-D744-B749-9730458604AD}" type="slidenum">
              <a:rPr lang="en-US" smtClean="0"/>
              <a:pPr/>
              <a:t>29</a:t>
            </a:fld>
            <a:endParaRPr lang="en-US" dirty="0"/>
          </a:p>
        </p:txBody>
      </p:sp>
      <p:sp>
        <p:nvSpPr>
          <p:cNvPr id="4" name="Content Placeholder 3">
            <a:extLst>
              <a:ext uri="{FF2B5EF4-FFF2-40B4-BE49-F238E27FC236}">
                <a16:creationId xmlns:a16="http://schemas.microsoft.com/office/drawing/2014/main" id="{26A82DA8-83E2-4364-BD06-9332E073CB72}"/>
              </a:ext>
            </a:extLst>
          </p:cNvPr>
          <p:cNvSpPr>
            <a:spLocks noGrp="1"/>
          </p:cNvSpPr>
          <p:nvPr>
            <p:ph idx="1"/>
          </p:nvPr>
        </p:nvSpPr>
        <p:spPr>
          <a:xfrm>
            <a:off x="341925" y="1938496"/>
            <a:ext cx="6263591" cy="4386103"/>
          </a:xfrm>
        </p:spPr>
        <p:txBody>
          <a:bodyPr/>
          <a:lstStyle/>
          <a:p>
            <a:r>
              <a:rPr lang="en-US" dirty="0"/>
              <a:t>Ensuring that a human operator is involved in the decision-making process.</a:t>
            </a:r>
          </a:p>
          <a:p>
            <a:r>
              <a:rPr lang="en-US" dirty="0"/>
              <a:t>Forms of involvement:</a:t>
            </a:r>
          </a:p>
          <a:p>
            <a:pPr lvl="1"/>
            <a:r>
              <a:rPr lang="en-US" dirty="0"/>
              <a:t>Ultimate decision-maker based on input from the ML system.</a:t>
            </a:r>
          </a:p>
          <a:p>
            <a:pPr lvl="1"/>
            <a:r>
              <a:rPr lang="en-US" dirty="0"/>
              <a:t>Review a subset of decisions, perhaps those that are flagged as potentially problematic </a:t>
            </a:r>
          </a:p>
          <a:p>
            <a:endParaRPr lang="en-US" dirty="0"/>
          </a:p>
        </p:txBody>
      </p:sp>
      <p:sp>
        <p:nvSpPr>
          <p:cNvPr id="3" name="Title 2">
            <a:extLst>
              <a:ext uri="{FF2B5EF4-FFF2-40B4-BE49-F238E27FC236}">
                <a16:creationId xmlns:a16="http://schemas.microsoft.com/office/drawing/2014/main" id="{0F9C7057-AE29-4947-A684-BADBCD5CB73B}"/>
              </a:ext>
            </a:extLst>
          </p:cNvPr>
          <p:cNvSpPr>
            <a:spLocks noGrp="1"/>
          </p:cNvSpPr>
          <p:nvPr>
            <p:ph type="title"/>
          </p:nvPr>
        </p:nvSpPr>
        <p:spPr/>
        <p:txBody>
          <a:bodyPr/>
          <a:lstStyle/>
          <a:p>
            <a:r>
              <a:rPr lang="en-US" dirty="0"/>
              <a:t>Keeping Humans in the Loop</a:t>
            </a:r>
          </a:p>
        </p:txBody>
      </p:sp>
      <p:sp>
        <p:nvSpPr>
          <p:cNvPr id="8" name="Text Placeholder 7">
            <a:extLst>
              <a:ext uri="{FF2B5EF4-FFF2-40B4-BE49-F238E27FC236}">
                <a16:creationId xmlns:a16="http://schemas.microsoft.com/office/drawing/2014/main" id="{6040C785-FE98-4C11-88D9-2065EC0FA95C}"/>
              </a:ext>
            </a:extLst>
          </p:cNvPr>
          <p:cNvSpPr>
            <a:spLocks noGrp="1"/>
          </p:cNvSpPr>
          <p:nvPr>
            <p:ph type="body" sz="quarter" idx="13"/>
          </p:nvPr>
        </p:nvSpPr>
        <p:spPr/>
        <p:txBody>
          <a:bodyPr/>
          <a:lstStyle/>
          <a:p>
            <a:r>
              <a:rPr lang="en-US" b="1" dirty="0"/>
              <a:t>Human in the loop</a:t>
            </a:r>
            <a:r>
              <a:rPr lang="en-US" dirty="0"/>
              <a:t>: A form of ML that requires a human to be involved in the decision-making process.</a:t>
            </a:r>
          </a:p>
        </p:txBody>
      </p:sp>
      <p:pic>
        <p:nvPicPr>
          <p:cNvPr id="7" name="Content Placeholder 6" descr="Business woman hand on head">
            <a:extLst>
              <a:ext uri="{FF2B5EF4-FFF2-40B4-BE49-F238E27FC236}">
                <a16:creationId xmlns:a16="http://schemas.microsoft.com/office/drawing/2014/main" id="{971C2960-B64C-4EE1-9818-093BEB77E981}"/>
              </a:ext>
            </a:extLst>
          </p:cNvPr>
          <p:cNvPicPr>
            <a:picLocks noGrp="1" noChangeAspect="1"/>
          </p:cNvPicPr>
          <p:nvPr>
            <p:ph sz="half" idx="4294967295"/>
          </p:nvPr>
        </p:nvPicPr>
        <p:blipFill>
          <a:blip r:embed="rId2"/>
          <a:stretch>
            <a:fillRect/>
          </a:stretch>
        </p:blipFill>
        <p:spPr>
          <a:xfrm>
            <a:off x="6820584" y="1822688"/>
            <a:ext cx="1736725" cy="4525963"/>
          </a:xfrm>
        </p:spPr>
      </p:pic>
    </p:spTree>
    <p:extLst>
      <p:ext uri="{BB962C8B-B14F-4D97-AF65-F5344CB8AC3E}">
        <p14:creationId xmlns:p14="http://schemas.microsoft.com/office/powerpoint/2010/main" val="93338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D8B26-2368-40E8-8620-A49022F636BD}"/>
              </a:ext>
            </a:extLst>
          </p:cNvPr>
          <p:cNvSpPr>
            <a:spLocks noGrp="1"/>
          </p:cNvSpPr>
          <p:nvPr>
            <p:ph type="sldNum" sz="quarter" idx="12"/>
          </p:nvPr>
        </p:nvSpPr>
        <p:spPr/>
        <p:txBody>
          <a:bodyPr/>
          <a:lstStyle/>
          <a:p>
            <a:fld id="{A8160BDD-7155-D744-B749-9730458604AD}" type="slidenum">
              <a:rPr lang="en-US" smtClean="0"/>
              <a:t>3</a:t>
            </a:fld>
            <a:endParaRPr lang="en-US" dirty="0"/>
          </a:p>
        </p:txBody>
      </p:sp>
      <p:sp>
        <p:nvSpPr>
          <p:cNvPr id="5" name="Title 4">
            <a:extLst>
              <a:ext uri="{FF2B5EF4-FFF2-40B4-BE49-F238E27FC236}">
                <a16:creationId xmlns:a16="http://schemas.microsoft.com/office/drawing/2014/main" id="{9A772320-A4C9-457D-B741-D76F1A5001B3}"/>
              </a:ext>
            </a:extLst>
          </p:cNvPr>
          <p:cNvSpPr>
            <a:spLocks noGrp="1"/>
          </p:cNvSpPr>
          <p:nvPr>
            <p:ph type="title"/>
          </p:nvPr>
        </p:nvSpPr>
        <p:spPr/>
        <p:txBody>
          <a:bodyPr/>
          <a:lstStyle/>
          <a:p>
            <a:r>
              <a:rPr lang="en-US" dirty="0"/>
              <a:t>What Is Transparency?</a:t>
            </a:r>
          </a:p>
        </p:txBody>
      </p:sp>
      <p:sp>
        <p:nvSpPr>
          <p:cNvPr id="7" name="Text Placeholder 6">
            <a:extLst>
              <a:ext uri="{FF2B5EF4-FFF2-40B4-BE49-F238E27FC236}">
                <a16:creationId xmlns:a16="http://schemas.microsoft.com/office/drawing/2014/main" id="{BFC8B66D-20DC-4A3F-BB20-DC830749DB7D}"/>
              </a:ext>
            </a:extLst>
          </p:cNvPr>
          <p:cNvSpPr>
            <a:spLocks noGrp="1"/>
          </p:cNvSpPr>
          <p:nvPr>
            <p:ph type="body" sz="quarter" idx="13"/>
          </p:nvPr>
        </p:nvSpPr>
        <p:spPr/>
        <p:txBody>
          <a:bodyPr/>
          <a:lstStyle/>
          <a:p>
            <a:r>
              <a:rPr lang="en-US" b="1" dirty="0"/>
              <a:t>Transparency</a:t>
            </a:r>
            <a:r>
              <a:rPr lang="en-US" dirty="0"/>
              <a:t>: A way of operating that makes it easy for others to see what actions are performed.</a:t>
            </a:r>
            <a:endParaRPr lang="en-US" b="1" dirty="0"/>
          </a:p>
        </p:txBody>
      </p:sp>
      <p:pic>
        <p:nvPicPr>
          <p:cNvPr id="3" name="Content Placeholder 2" descr="Reflection of city at dusk on mirrored building">
            <a:extLst>
              <a:ext uri="{FF2B5EF4-FFF2-40B4-BE49-F238E27FC236}">
                <a16:creationId xmlns:a16="http://schemas.microsoft.com/office/drawing/2014/main" id="{8F2E0263-2340-B442-89FE-87F1F366F1E6}"/>
              </a:ext>
            </a:extLst>
          </p:cNvPr>
          <p:cNvPicPr>
            <a:picLocks noGrp="1" noChangeAspect="1"/>
          </p:cNvPicPr>
          <p:nvPr>
            <p:ph idx="4294967295"/>
          </p:nvPr>
        </p:nvPicPr>
        <p:blipFill>
          <a:blip r:embed="rId2"/>
          <a:stretch>
            <a:fillRect/>
          </a:stretch>
        </p:blipFill>
        <p:spPr>
          <a:xfrm>
            <a:off x="599600" y="2679700"/>
            <a:ext cx="3698875" cy="2403475"/>
          </a:xfrm>
        </p:spPr>
      </p:pic>
      <p:sp>
        <p:nvSpPr>
          <p:cNvPr id="8" name="Rounded Rectangle 51">
            <a:extLst>
              <a:ext uri="{FF2B5EF4-FFF2-40B4-BE49-F238E27FC236}">
                <a16:creationId xmlns:a16="http://schemas.microsoft.com/office/drawing/2014/main" id="{DE3E7AE8-6536-284A-B5DE-2D60BD5A2E7C}"/>
              </a:ext>
            </a:extLst>
          </p:cNvPr>
          <p:cNvSpPr/>
          <p:nvPr/>
        </p:nvSpPr>
        <p:spPr>
          <a:xfrm>
            <a:off x="5219700" y="2366872"/>
            <a:ext cx="2218896"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Seeing something clearly</a:t>
            </a:r>
          </a:p>
        </p:txBody>
      </p:sp>
      <p:sp>
        <p:nvSpPr>
          <p:cNvPr id="9" name="Rounded Rectangle 51">
            <a:extLst>
              <a:ext uri="{FF2B5EF4-FFF2-40B4-BE49-F238E27FC236}">
                <a16:creationId xmlns:a16="http://schemas.microsoft.com/office/drawing/2014/main" id="{83FD08E3-094D-9442-8DAB-A167B0A6AE8F}"/>
              </a:ext>
            </a:extLst>
          </p:cNvPr>
          <p:cNvSpPr/>
          <p:nvPr/>
        </p:nvSpPr>
        <p:spPr>
          <a:xfrm>
            <a:off x="5219700" y="3276424"/>
            <a:ext cx="2218896"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Understanding something</a:t>
            </a:r>
          </a:p>
        </p:txBody>
      </p:sp>
      <p:pic>
        <p:nvPicPr>
          <p:cNvPr id="11" name="Graphic 10" descr="3d Glasses with solid fill">
            <a:extLst>
              <a:ext uri="{FF2B5EF4-FFF2-40B4-BE49-F238E27FC236}">
                <a16:creationId xmlns:a16="http://schemas.microsoft.com/office/drawing/2014/main" id="{7DA4E173-8D99-A047-916A-DA5E710473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398" y="2212136"/>
            <a:ext cx="914400" cy="914400"/>
          </a:xfrm>
          <a:prstGeom prst="rect">
            <a:avLst/>
          </a:prstGeom>
        </p:spPr>
      </p:pic>
      <p:pic>
        <p:nvPicPr>
          <p:cNvPr id="13" name="Graphic 12" descr="Good Idea with solid fill">
            <a:extLst>
              <a:ext uri="{FF2B5EF4-FFF2-40B4-BE49-F238E27FC236}">
                <a16:creationId xmlns:a16="http://schemas.microsoft.com/office/drawing/2014/main" id="{373F87ED-54DA-9944-B68C-0B1C0060E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7398" y="3121688"/>
            <a:ext cx="914400" cy="914400"/>
          </a:xfrm>
          <a:prstGeom prst="rect">
            <a:avLst/>
          </a:prstGeom>
        </p:spPr>
      </p:pic>
      <p:pic>
        <p:nvPicPr>
          <p:cNvPr id="15" name="Graphic 14" descr="Office worker male with solid fill">
            <a:extLst>
              <a:ext uri="{FF2B5EF4-FFF2-40B4-BE49-F238E27FC236}">
                <a16:creationId xmlns:a16="http://schemas.microsoft.com/office/drawing/2014/main" id="{F28DD85D-E374-EF4C-AF34-701CCF3952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4578113"/>
            <a:ext cx="914400" cy="914400"/>
          </a:xfrm>
          <a:prstGeom prst="rect">
            <a:avLst/>
          </a:prstGeom>
        </p:spPr>
      </p:pic>
      <p:pic>
        <p:nvPicPr>
          <p:cNvPr id="17" name="Graphic 16" descr="Office worker female with solid fill">
            <a:extLst>
              <a:ext uri="{FF2B5EF4-FFF2-40B4-BE49-F238E27FC236}">
                <a16:creationId xmlns:a16="http://schemas.microsoft.com/office/drawing/2014/main" id="{7BBBF46D-146E-AB4F-88CC-A512C4A022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0198" y="4578113"/>
            <a:ext cx="914400" cy="914400"/>
          </a:xfrm>
          <a:prstGeom prst="rect">
            <a:avLst/>
          </a:prstGeom>
        </p:spPr>
      </p:pic>
      <p:sp>
        <p:nvSpPr>
          <p:cNvPr id="18" name="Down Arrow 17">
            <a:extLst>
              <a:ext uri="{FF2B5EF4-FFF2-40B4-BE49-F238E27FC236}">
                <a16:creationId xmlns:a16="http://schemas.microsoft.com/office/drawing/2014/main" id="{B7AD45DD-B847-2645-82FC-D4BACFA4B942}"/>
              </a:ext>
            </a:extLst>
          </p:cNvPr>
          <p:cNvSpPr/>
          <p:nvPr/>
        </p:nvSpPr>
        <p:spPr>
          <a:xfrm>
            <a:off x="6143134" y="4066232"/>
            <a:ext cx="340330" cy="542025"/>
          </a:xfrm>
          <a:prstGeom prst="downArrow">
            <a:avLst/>
          </a:prstGeom>
          <a:noFill/>
          <a:ln w="28575" cap="flat" cmpd="sng" algn="ctr">
            <a:solidFill>
              <a:srgbClr val="FF0000"/>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Rounded Rectangle 51">
            <a:extLst>
              <a:ext uri="{FF2B5EF4-FFF2-40B4-BE49-F238E27FC236}">
                <a16:creationId xmlns:a16="http://schemas.microsoft.com/office/drawing/2014/main" id="{C0A13851-FFF4-EB40-B90F-2656332C88B9}"/>
              </a:ext>
            </a:extLst>
          </p:cNvPr>
          <p:cNvSpPr/>
          <p:nvPr/>
        </p:nvSpPr>
        <p:spPr>
          <a:xfrm>
            <a:off x="5457317" y="4767434"/>
            <a:ext cx="171196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Communication</a:t>
            </a:r>
          </a:p>
        </p:txBody>
      </p:sp>
      <p:cxnSp>
        <p:nvCxnSpPr>
          <p:cNvPr id="21" name="Straight Arrow Connector 20">
            <a:extLst>
              <a:ext uri="{FF2B5EF4-FFF2-40B4-BE49-F238E27FC236}">
                <a16:creationId xmlns:a16="http://schemas.microsoft.com/office/drawing/2014/main" id="{8871C1E5-A53B-844B-B86D-0BA387133B3B}"/>
              </a:ext>
            </a:extLst>
          </p:cNvPr>
          <p:cNvCxnSpPr/>
          <p:nvPr/>
        </p:nvCxnSpPr>
        <p:spPr>
          <a:xfrm>
            <a:off x="5029199" y="5707463"/>
            <a:ext cx="2568198" cy="0"/>
          </a:xfrm>
          <a:prstGeom prst="straightConnector1">
            <a:avLst/>
          </a:prstGeom>
          <a:ln w="1905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414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D7036-2E5D-4484-ABA1-A6C96E937946}"/>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
        <p:nvSpPr>
          <p:cNvPr id="5" name="Title 4">
            <a:extLst>
              <a:ext uri="{FF2B5EF4-FFF2-40B4-BE49-F238E27FC236}">
                <a16:creationId xmlns:a16="http://schemas.microsoft.com/office/drawing/2014/main" id="{12B07D1F-068C-45A2-8A9A-B773C41B1C40}"/>
              </a:ext>
            </a:extLst>
          </p:cNvPr>
          <p:cNvSpPr>
            <a:spLocks noGrp="1"/>
          </p:cNvSpPr>
          <p:nvPr>
            <p:ph type="title"/>
          </p:nvPr>
        </p:nvSpPr>
        <p:spPr/>
        <p:txBody>
          <a:bodyPr/>
          <a:lstStyle/>
          <a:p>
            <a:r>
              <a:rPr lang="en-US" dirty="0"/>
              <a:t>Activity: Mitigating Transparency and Explainability Risks</a:t>
            </a:r>
          </a:p>
        </p:txBody>
      </p:sp>
      <p:sp>
        <p:nvSpPr>
          <p:cNvPr id="6" name="Content Placeholder 5">
            <a:extLst>
              <a:ext uri="{FF2B5EF4-FFF2-40B4-BE49-F238E27FC236}">
                <a16:creationId xmlns:a16="http://schemas.microsoft.com/office/drawing/2014/main" id="{5B855AA0-6A22-4873-A0AE-A20194E572AF}"/>
              </a:ext>
            </a:extLst>
          </p:cNvPr>
          <p:cNvSpPr>
            <a:spLocks noGrp="1"/>
          </p:cNvSpPr>
          <p:nvPr>
            <p:ph idx="1"/>
          </p:nvPr>
        </p:nvSpPr>
        <p:spPr>
          <a:xfrm>
            <a:off x="341925" y="1151912"/>
            <a:ext cx="8460150" cy="4184360"/>
          </a:xfrm>
        </p:spPr>
        <p:txBody>
          <a:bodyPr/>
          <a:lstStyle/>
          <a:p>
            <a:pPr marL="0" indent="0">
              <a:buNone/>
            </a:pPr>
            <a:r>
              <a:rPr lang="en-US" dirty="0"/>
              <a:t>Scenario: General discussion.</a:t>
            </a:r>
            <a:br>
              <a:rPr lang="en-US" dirty="0"/>
            </a:br>
            <a:endParaRPr lang="en-US" dirty="0"/>
          </a:p>
          <a:p>
            <a:pPr>
              <a:buFont typeface="+mj-lt"/>
              <a:buAutoNum type="arabicPeriod"/>
            </a:pPr>
            <a:r>
              <a:rPr lang="en-US" dirty="0"/>
              <a:t>Explore the Interactive Demo of the AI Explainable 360 Toolkit.</a:t>
            </a:r>
          </a:p>
          <a:p>
            <a:pPr lvl="1"/>
            <a:r>
              <a:rPr lang="de-DE" dirty="0"/>
              <a:t>Introduction</a:t>
            </a:r>
          </a:p>
          <a:p>
            <a:pPr lvl="1"/>
            <a:r>
              <a:rPr lang="de-DE" dirty="0"/>
              <a:t>Bank Customer</a:t>
            </a:r>
          </a:p>
          <a:p>
            <a:pPr lvl="1"/>
            <a:r>
              <a:rPr lang="de-DE" dirty="0"/>
              <a:t>Loan Officer</a:t>
            </a:r>
          </a:p>
          <a:p>
            <a:pPr lvl="1"/>
            <a:r>
              <a:rPr lang="de-DE" dirty="0"/>
              <a:t>Data Scientist (optional)</a:t>
            </a:r>
          </a:p>
          <a:p>
            <a:pPr>
              <a:buFont typeface="+mj-lt"/>
              <a:buAutoNum type="arabicPeriod"/>
            </a:pPr>
            <a:r>
              <a:rPr lang="en-US" dirty="0"/>
              <a:t>Is the explanation for the bank customer a local or a global interpretation? </a:t>
            </a:r>
            <a:br>
              <a:rPr lang="en-US" dirty="0"/>
            </a:br>
            <a:endParaRPr lang="en-US" dirty="0"/>
          </a:p>
          <a:p>
            <a:pPr>
              <a:buFont typeface="+mj-lt"/>
              <a:buAutoNum type="arabicPeriod"/>
            </a:pPr>
            <a:r>
              <a:rPr lang="en-US" dirty="0"/>
              <a:t>Is the explanation for the Loan Officer a local or a global interpretation? </a:t>
            </a:r>
            <a:br>
              <a:rPr lang="en-US" dirty="0"/>
            </a:br>
            <a:endParaRPr lang="en-US" dirty="0"/>
          </a:p>
          <a:p>
            <a:pPr>
              <a:buFont typeface="+mj-lt"/>
              <a:buAutoNum type="arabicPeriod"/>
            </a:pPr>
            <a:r>
              <a:rPr lang="en-US" dirty="0"/>
              <a:t>Optional: Is the explanation for the data scientist a local or a global interpretation? </a:t>
            </a:r>
            <a:br>
              <a:rPr lang="en-US" dirty="0"/>
            </a:br>
            <a:endParaRPr lang="en-US" dirty="0"/>
          </a:p>
          <a:p>
            <a:pPr>
              <a:buFont typeface="+mj-lt"/>
              <a:buAutoNum type="arabicPeriod"/>
            </a:pPr>
            <a:r>
              <a:rPr lang="en-US" dirty="0"/>
              <a:t>In your opinion, which transparency and explainability needs does the explanation for the Bank Customer meet, and which needs does it not meet? </a:t>
            </a:r>
            <a:br>
              <a:rPr lang="en-US" dirty="0"/>
            </a:br>
            <a:endParaRPr lang="en-US" dirty="0"/>
          </a:p>
          <a:p>
            <a:pPr>
              <a:buFont typeface="+mj-lt"/>
              <a:buAutoNum type="arabicPeriod"/>
            </a:pPr>
            <a:r>
              <a:rPr lang="en-US" dirty="0"/>
              <a:t>How about the explanation for the Loan Officer? </a:t>
            </a:r>
            <a:endParaRPr lang="de-DE" dirty="0"/>
          </a:p>
          <a:p>
            <a:pPr marL="0" indent="0">
              <a:buNone/>
            </a:pPr>
            <a:endParaRPr lang="en-US" dirty="0"/>
          </a:p>
        </p:txBody>
      </p:sp>
    </p:spTree>
    <p:extLst>
      <p:ext uri="{BB962C8B-B14F-4D97-AF65-F5344CB8AC3E}">
        <p14:creationId xmlns:p14="http://schemas.microsoft.com/office/powerpoint/2010/main" val="2623655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18089-48EB-4ADB-AABB-4B0147C41336}"/>
              </a:ext>
            </a:extLst>
          </p:cNvPr>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Title 2">
            <a:extLst>
              <a:ext uri="{FF2B5EF4-FFF2-40B4-BE49-F238E27FC236}">
                <a16:creationId xmlns:a16="http://schemas.microsoft.com/office/drawing/2014/main" id="{406D9DA4-9C7E-4A86-AB44-045EA91CE2C1}"/>
              </a:ext>
            </a:extLst>
          </p:cNvPr>
          <p:cNvSpPr>
            <a:spLocks noGrp="1"/>
          </p:cNvSpPr>
          <p:nvPr>
            <p:ph type="title"/>
          </p:nvPr>
        </p:nvSpPr>
        <p:spPr/>
        <p:txBody>
          <a:bodyPr/>
          <a:lstStyle/>
          <a:p>
            <a:r>
              <a:rPr lang="en-US" dirty="0"/>
              <a:t>Optional Activity: Mitigating Transparency Risks for RudiBrace</a:t>
            </a:r>
          </a:p>
        </p:txBody>
      </p:sp>
      <p:sp>
        <p:nvSpPr>
          <p:cNvPr id="4" name="Content Placeholder 3">
            <a:extLst>
              <a:ext uri="{FF2B5EF4-FFF2-40B4-BE49-F238E27FC236}">
                <a16:creationId xmlns:a16="http://schemas.microsoft.com/office/drawing/2014/main" id="{9E09D84E-A5C6-4543-BBD5-3BCDCAE64517}"/>
              </a:ext>
            </a:extLst>
          </p:cNvPr>
          <p:cNvSpPr>
            <a:spLocks noGrp="1"/>
          </p:cNvSpPr>
          <p:nvPr>
            <p:ph idx="1"/>
          </p:nvPr>
        </p:nvSpPr>
        <p:spPr>
          <a:xfrm>
            <a:off x="341925" y="1147292"/>
            <a:ext cx="8460150" cy="4920960"/>
          </a:xfrm>
        </p:spPr>
        <p:txBody>
          <a:bodyPr/>
          <a:lstStyle/>
          <a:p>
            <a:pPr marL="0" indent="0">
              <a:buNone/>
            </a:pPr>
            <a:r>
              <a:rPr lang="en-US" dirty="0"/>
              <a:t>Scenario: Consider the RudiBrace product, or a product from your workplace. During product development, several ML algorithms were developed, including an algorithm that interprets the sensor data received from the bracelets and computes an activity score that can be viewed in a management dashboard.</a:t>
            </a:r>
          </a:p>
          <a:p>
            <a:pPr marL="0" indent="0">
              <a:buNone/>
            </a:pPr>
            <a:r>
              <a:rPr lang="en-US" dirty="0"/>
              <a:t>Use the questions to complete this table.</a:t>
            </a:r>
          </a:p>
          <a:p>
            <a:pPr marL="0" indent="0">
              <a:buNone/>
            </a:pPr>
            <a:br>
              <a:rPr lang="en-US" dirty="0"/>
            </a:br>
            <a:br>
              <a:rPr lang="en-US" dirty="0"/>
            </a:br>
            <a:br>
              <a:rPr lang="en-US" dirty="0"/>
            </a:br>
            <a:br>
              <a:rPr lang="en-US" dirty="0"/>
            </a:br>
            <a:br>
              <a:rPr lang="en-US" dirty="0"/>
            </a:br>
            <a:br>
              <a:rPr lang="en-US" dirty="0"/>
            </a:br>
            <a:br>
              <a:rPr lang="en-US" dirty="0"/>
            </a:br>
            <a:endParaRPr lang="en-US" dirty="0"/>
          </a:p>
          <a:p>
            <a:pPr>
              <a:buFont typeface="+mj-lt"/>
              <a:buAutoNum type="arabicPeriod"/>
            </a:pPr>
            <a:r>
              <a:rPr lang="en-US" dirty="0"/>
              <a:t>What are the transparency and explainability needs of different stakeholders for this algorithm?</a:t>
            </a:r>
          </a:p>
          <a:p>
            <a:pPr>
              <a:buFont typeface="+mj-lt"/>
              <a:buAutoNum type="arabicPeriod"/>
            </a:pPr>
            <a:r>
              <a:rPr lang="en-US" dirty="0"/>
              <a:t>Can you provide an appropriate mitigation strategy for each stakeholder?</a:t>
            </a:r>
          </a:p>
          <a:p>
            <a:endParaRPr lang="en-US" dirty="0"/>
          </a:p>
        </p:txBody>
      </p:sp>
      <p:graphicFrame>
        <p:nvGraphicFramePr>
          <p:cNvPr id="5" name="Group 64">
            <a:extLst>
              <a:ext uri="{FF2B5EF4-FFF2-40B4-BE49-F238E27FC236}">
                <a16:creationId xmlns:a16="http://schemas.microsoft.com/office/drawing/2014/main" id="{2750BCBB-9AF9-4A32-BF73-EB0E2A952A83}"/>
              </a:ext>
            </a:extLst>
          </p:cNvPr>
          <p:cNvGraphicFramePr>
            <a:graphicFrameLocks noGrp="1"/>
          </p:cNvGraphicFramePr>
          <p:nvPr>
            <p:extLst>
              <p:ext uri="{D42A27DB-BD31-4B8C-83A1-F6EECF244321}">
                <p14:modId xmlns:p14="http://schemas.microsoft.com/office/powerpoint/2010/main" val="3377613175"/>
              </p:ext>
            </p:extLst>
          </p:nvPr>
        </p:nvGraphicFramePr>
        <p:xfrm>
          <a:off x="836976" y="2692513"/>
          <a:ext cx="7238999" cy="2140014"/>
        </p:xfrm>
        <a:graphic>
          <a:graphicData uri="http://schemas.openxmlformats.org/drawingml/2006/table">
            <a:tbl>
              <a:tblPr/>
              <a:tblGrid>
                <a:gridCol w="1361179">
                  <a:extLst>
                    <a:ext uri="{9D8B030D-6E8A-4147-A177-3AD203B41FA5}">
                      <a16:colId xmlns:a16="http://schemas.microsoft.com/office/drawing/2014/main" val="20000"/>
                    </a:ext>
                  </a:extLst>
                </a:gridCol>
                <a:gridCol w="1769980">
                  <a:extLst>
                    <a:ext uri="{9D8B030D-6E8A-4147-A177-3AD203B41FA5}">
                      <a16:colId xmlns:a16="http://schemas.microsoft.com/office/drawing/2014/main" val="2246313187"/>
                    </a:ext>
                  </a:extLst>
                </a:gridCol>
                <a:gridCol w="4107840">
                  <a:extLst>
                    <a:ext uri="{9D8B030D-6E8A-4147-A177-3AD203B41FA5}">
                      <a16:colId xmlns:a16="http://schemas.microsoft.com/office/drawing/2014/main" val="20001"/>
                    </a:ext>
                  </a:extLst>
                </a:gridCol>
              </a:tblGrid>
              <a:tr h="45732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Stakeholder</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rgbClr val="EF3340"/>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Need</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rgbClr val="EF3340"/>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Mitigation Strategies</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rgbClr val="EF3340"/>
                    </a:solidFill>
                  </a:tcPr>
                </a:tc>
                <a:extLst>
                  <a:ext uri="{0D108BD9-81ED-4DB2-BD59-A6C34878D82A}">
                    <a16:rowId xmlns:a16="http://schemas.microsoft.com/office/drawing/2014/main" val="10000"/>
                  </a:ext>
                </a:extLst>
              </a:tr>
              <a:tr h="56098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baseline="0" dirty="0">
                          <a:solidFill>
                            <a:schemeClr val="tx1"/>
                          </a:solidFill>
                          <a:latin typeface="+mn-lt"/>
                          <a:ea typeface="+mn-ea"/>
                          <a:cs typeface="+mn-cs"/>
                        </a:rPr>
                        <a:t> </a:t>
                      </a:r>
                    </a:p>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dirty="0">
                          <a:solidFill>
                            <a:schemeClr val="tx1"/>
                          </a:solidFill>
                          <a:effectLst/>
                          <a:latin typeface="+mn-lt"/>
                          <a:ea typeface="+mn-ea"/>
                          <a:cs typeface="+mn-cs"/>
                        </a:rPr>
                        <a:t> </a:t>
                      </a:r>
                      <a:endParaRPr lang="en-US" sz="1400" kern="1200" baseline="0" dirty="0">
                        <a:solidFill>
                          <a:schemeClr val="tx1"/>
                        </a:solidFill>
                        <a:latin typeface="+mn-lt"/>
                        <a:ea typeface="+mn-ea"/>
                        <a:cs typeface="+mn-cs"/>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1829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dirty="0">
                          <a:solidFill>
                            <a:schemeClr val="tx1"/>
                          </a:solidFill>
                          <a:effectLst/>
                          <a:latin typeface="+mn-lt"/>
                          <a:ea typeface="+mn-ea"/>
                          <a:cs typeface="+mn-cs"/>
                        </a:rPr>
                        <a:t> </a:t>
                      </a:r>
                      <a:endParaRPr lang="en-US" sz="1400" kern="1200" baseline="0" dirty="0">
                        <a:solidFill>
                          <a:schemeClr val="tx1"/>
                        </a:solidFill>
                        <a:latin typeface="+mn-lt"/>
                        <a:ea typeface="+mn-ea"/>
                        <a:cs typeface="+mn-cs"/>
                      </a:endParaRPr>
                    </a:p>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dirty="0">
                          <a:solidFill>
                            <a:schemeClr val="tx1"/>
                          </a:solidFill>
                          <a:effectLst/>
                          <a:latin typeface="+mn-lt"/>
                          <a:ea typeface="+mn-ea"/>
                          <a:cs typeface="+mn-cs"/>
                        </a:rPr>
                        <a:t> </a:t>
                      </a:r>
                      <a:endParaRPr lang="en-US" sz="1400" kern="1200" baseline="0" dirty="0">
                        <a:solidFill>
                          <a:schemeClr val="tx1"/>
                        </a:solidFill>
                        <a:latin typeface="+mn-lt"/>
                        <a:ea typeface="+mn-ea"/>
                        <a:cs typeface="+mn-cs"/>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4460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dirty="0">
                          <a:solidFill>
                            <a:schemeClr val="tx1"/>
                          </a:solidFill>
                          <a:effectLst/>
                          <a:latin typeface="+mn-lt"/>
                          <a:ea typeface="+mn-ea"/>
                          <a:cs typeface="+mn-cs"/>
                        </a:rPr>
                        <a:t> </a:t>
                      </a:r>
                    </a:p>
                    <a:p>
                      <a:pPr marL="169863" marR="0" lvl="0" indent="-169863" algn="l" defTabSz="457200" rtl="0" eaLnBrk="1" fontAlgn="auto" latinLnBrk="0" hangingPunct="1">
                        <a:lnSpc>
                          <a:spcPct val="100000"/>
                        </a:lnSpc>
                        <a:spcBef>
                          <a:spcPct val="20000"/>
                        </a:spcBef>
                        <a:spcAft>
                          <a:spcPts val="0"/>
                        </a:spcAft>
                        <a:buClr>
                          <a:srgbClr val="EF3340"/>
                        </a:buClr>
                        <a:buSzTx/>
                        <a:buFont typeface="Arial"/>
                        <a:buChar char="•"/>
                        <a:tabLst/>
                      </a:pPr>
                      <a:r>
                        <a:rPr lang="en-US" sz="1400" kern="1200" baseline="0" dirty="0">
                          <a:solidFill>
                            <a:schemeClr val="tx1"/>
                          </a:solidFill>
                          <a:effectLst/>
                          <a:latin typeface="+mn-lt"/>
                          <a:ea typeface="+mn-ea"/>
                          <a:cs typeface="+mn-cs"/>
                        </a:rPr>
                        <a:t> </a:t>
                      </a:r>
                      <a:endParaRPr lang="en-US" sz="1400" kern="1200" baseline="0" dirty="0">
                        <a:solidFill>
                          <a:schemeClr val="tx1"/>
                        </a:solidFill>
                        <a:latin typeface="+mn-lt"/>
                        <a:ea typeface="+mn-ea"/>
                        <a:cs typeface="+mn-cs"/>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519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9DBD7-BDA3-F547-916D-4C3FB76B9B86}"/>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3" name="Text Placeholder 2">
            <a:extLst>
              <a:ext uri="{FF2B5EF4-FFF2-40B4-BE49-F238E27FC236}">
                <a16:creationId xmlns:a16="http://schemas.microsoft.com/office/drawing/2014/main" id="{72D9BD62-52F1-CE41-8F57-AA19FBA3F94B}"/>
              </a:ext>
            </a:extLst>
          </p:cNvPr>
          <p:cNvSpPr>
            <a:spLocks noGrp="1"/>
          </p:cNvSpPr>
          <p:nvPr>
            <p:ph type="body" sz="quarter" idx="13"/>
          </p:nvPr>
        </p:nvSpPr>
        <p:spPr/>
        <p:txBody>
          <a:bodyPr/>
          <a:lstStyle/>
          <a:p>
            <a:r>
              <a:rPr lang="en-US" dirty="0"/>
              <a:t>Which types of transparency and explainability risks do you think your organization faces most often, and why?</a:t>
            </a:r>
          </a:p>
          <a:p>
            <a:r>
              <a:rPr lang="en-US" dirty="0"/>
              <a:t>Which of the transparency and explainability mitigation strategies do you think your organization is most likely to adopt, and why?</a:t>
            </a:r>
          </a:p>
        </p:txBody>
      </p:sp>
    </p:spTree>
    <p:extLst>
      <p:ext uri="{BB962C8B-B14F-4D97-AF65-F5344CB8AC3E}">
        <p14:creationId xmlns:p14="http://schemas.microsoft.com/office/powerpoint/2010/main" val="70044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D8B26-2368-40E8-8620-A49022F636BD}"/>
              </a:ext>
            </a:extLst>
          </p:cNvPr>
          <p:cNvSpPr>
            <a:spLocks noGrp="1"/>
          </p:cNvSpPr>
          <p:nvPr>
            <p:ph type="sldNum" sz="quarter" idx="12"/>
          </p:nvPr>
        </p:nvSpPr>
        <p:spPr/>
        <p:txBody>
          <a:bodyPr/>
          <a:lstStyle/>
          <a:p>
            <a:fld id="{A8160BDD-7155-D744-B749-9730458604AD}" type="slidenum">
              <a:rPr lang="en-US" smtClean="0"/>
              <a:t>4</a:t>
            </a:fld>
            <a:endParaRPr lang="en-US" dirty="0"/>
          </a:p>
        </p:txBody>
      </p:sp>
      <p:sp>
        <p:nvSpPr>
          <p:cNvPr id="5" name="Title 4">
            <a:extLst>
              <a:ext uri="{FF2B5EF4-FFF2-40B4-BE49-F238E27FC236}">
                <a16:creationId xmlns:a16="http://schemas.microsoft.com/office/drawing/2014/main" id="{9A772320-A4C9-457D-B741-D76F1A5001B3}"/>
              </a:ext>
            </a:extLst>
          </p:cNvPr>
          <p:cNvSpPr>
            <a:spLocks noGrp="1"/>
          </p:cNvSpPr>
          <p:nvPr>
            <p:ph type="title"/>
          </p:nvPr>
        </p:nvSpPr>
        <p:spPr/>
        <p:txBody>
          <a:bodyPr/>
          <a:lstStyle/>
          <a:p>
            <a:r>
              <a:rPr lang="en-US" dirty="0"/>
              <a:t>What Is Explainability?</a:t>
            </a:r>
          </a:p>
        </p:txBody>
      </p:sp>
      <p:sp>
        <p:nvSpPr>
          <p:cNvPr id="7" name="Text Placeholder 6">
            <a:extLst>
              <a:ext uri="{FF2B5EF4-FFF2-40B4-BE49-F238E27FC236}">
                <a16:creationId xmlns:a16="http://schemas.microsoft.com/office/drawing/2014/main" id="{BFC8B66D-20DC-4A3F-BB20-DC830749DB7D}"/>
              </a:ext>
            </a:extLst>
          </p:cNvPr>
          <p:cNvSpPr>
            <a:spLocks noGrp="1"/>
          </p:cNvSpPr>
          <p:nvPr>
            <p:ph type="body" sz="quarter" idx="13"/>
          </p:nvPr>
        </p:nvSpPr>
        <p:spPr>
          <a:xfrm>
            <a:off x="1752600" y="1060688"/>
            <a:ext cx="6934200" cy="949468"/>
          </a:xfrm>
        </p:spPr>
        <p:txBody>
          <a:bodyPr/>
          <a:lstStyle/>
          <a:p>
            <a:r>
              <a:rPr lang="en-US" b="1" dirty="0"/>
              <a:t>Explainability: </a:t>
            </a:r>
            <a:r>
              <a:rPr lang="en-US" dirty="0"/>
              <a:t>A system characteristic that enables a person to understand which inputs led the system to produce certain outputs of interest. </a:t>
            </a:r>
          </a:p>
        </p:txBody>
      </p:sp>
      <p:sp>
        <p:nvSpPr>
          <p:cNvPr id="8" name="Rounded Rectangle 51">
            <a:extLst>
              <a:ext uri="{FF2B5EF4-FFF2-40B4-BE49-F238E27FC236}">
                <a16:creationId xmlns:a16="http://schemas.microsoft.com/office/drawing/2014/main" id="{CE0D29F3-5F9D-864B-B19A-4BDC300CFBD0}"/>
              </a:ext>
            </a:extLst>
          </p:cNvPr>
          <p:cNvSpPr/>
          <p:nvPr/>
        </p:nvSpPr>
        <p:spPr>
          <a:xfrm>
            <a:off x="732959" y="2512213"/>
            <a:ext cx="2218896"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Explain </a:t>
            </a:r>
            <a:r>
              <a:rPr lang="en-US" sz="1300" b="1" i="1" kern="0" dirty="0">
                <a:solidFill>
                  <a:srgbClr val="000000"/>
                </a:solidFill>
                <a:cs typeface="Calibri"/>
              </a:rPr>
              <a:t>why </a:t>
            </a:r>
            <a:r>
              <a:rPr lang="en-US" sz="1300" b="1" kern="0" dirty="0">
                <a:solidFill>
                  <a:srgbClr val="000000"/>
                </a:solidFill>
                <a:cs typeface="Calibri"/>
              </a:rPr>
              <a:t>a certain decision was made.</a:t>
            </a:r>
          </a:p>
        </p:txBody>
      </p:sp>
      <p:pic>
        <p:nvPicPr>
          <p:cNvPr id="3" name="Graphic 2" descr="Confused person with solid fill">
            <a:extLst>
              <a:ext uri="{FF2B5EF4-FFF2-40B4-BE49-F238E27FC236}">
                <a16:creationId xmlns:a16="http://schemas.microsoft.com/office/drawing/2014/main" id="{6DCF45A7-AB2D-8141-8F0C-E5AF0427F7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01" y="3987184"/>
            <a:ext cx="914400" cy="914400"/>
          </a:xfrm>
          <a:prstGeom prst="rect">
            <a:avLst/>
          </a:prstGeom>
        </p:spPr>
      </p:pic>
      <p:pic>
        <p:nvPicPr>
          <p:cNvPr id="10" name="Graphic 9" descr="Office worker female with solid fill">
            <a:extLst>
              <a:ext uri="{FF2B5EF4-FFF2-40B4-BE49-F238E27FC236}">
                <a16:creationId xmlns:a16="http://schemas.microsoft.com/office/drawing/2014/main" id="{E18E6CD1-79C5-F148-B25C-7C7499E56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7662" y="3987184"/>
            <a:ext cx="914400" cy="914400"/>
          </a:xfrm>
          <a:prstGeom prst="rect">
            <a:avLst/>
          </a:prstGeom>
        </p:spPr>
      </p:pic>
      <p:pic>
        <p:nvPicPr>
          <p:cNvPr id="12" name="Graphic 11" descr="House with solid fill">
            <a:extLst>
              <a:ext uri="{FF2B5EF4-FFF2-40B4-BE49-F238E27FC236}">
                <a16:creationId xmlns:a16="http://schemas.microsoft.com/office/drawing/2014/main" id="{32F06179-E292-CA49-AFE8-CA0B22A725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8455" y="4538775"/>
            <a:ext cx="914400" cy="914400"/>
          </a:xfrm>
          <a:prstGeom prst="rect">
            <a:avLst/>
          </a:prstGeom>
        </p:spPr>
      </p:pic>
      <p:pic>
        <p:nvPicPr>
          <p:cNvPr id="16" name="Graphic 15" descr="Open book with solid fill">
            <a:extLst>
              <a:ext uri="{FF2B5EF4-FFF2-40B4-BE49-F238E27FC236}">
                <a16:creationId xmlns:a16="http://schemas.microsoft.com/office/drawing/2014/main" id="{0075B0D4-3370-5D44-A059-41F10E8D7B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8455" y="3509888"/>
            <a:ext cx="914400" cy="914400"/>
          </a:xfrm>
          <a:prstGeom prst="rect">
            <a:avLst/>
          </a:prstGeom>
        </p:spPr>
      </p:pic>
      <p:pic>
        <p:nvPicPr>
          <p:cNvPr id="18" name="Graphic 17" descr="Thought bubble outline">
            <a:extLst>
              <a:ext uri="{FF2B5EF4-FFF2-40B4-BE49-F238E27FC236}">
                <a16:creationId xmlns:a16="http://schemas.microsoft.com/office/drawing/2014/main" id="{4EDF6ED1-B593-9D42-8A14-968598B270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39395" y="2344028"/>
            <a:ext cx="1786114" cy="1786114"/>
          </a:xfrm>
          <a:prstGeom prst="rect">
            <a:avLst/>
          </a:prstGeom>
        </p:spPr>
      </p:pic>
      <p:pic>
        <p:nvPicPr>
          <p:cNvPr id="19" name="Graphic 18" descr="Thought bubble outline">
            <a:extLst>
              <a:ext uri="{FF2B5EF4-FFF2-40B4-BE49-F238E27FC236}">
                <a16:creationId xmlns:a16="http://schemas.microsoft.com/office/drawing/2014/main" id="{7C0DF228-DA8C-2945-8B2B-CF1051F823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40801" y="2784355"/>
            <a:ext cx="1945999" cy="1945999"/>
          </a:xfrm>
          <a:prstGeom prst="rect">
            <a:avLst/>
          </a:prstGeom>
        </p:spPr>
      </p:pic>
      <p:pic>
        <p:nvPicPr>
          <p:cNvPr id="21" name="Graphic 20" descr="Close with solid fill">
            <a:extLst>
              <a:ext uri="{FF2B5EF4-FFF2-40B4-BE49-F238E27FC236}">
                <a16:creationId xmlns:a16="http://schemas.microsoft.com/office/drawing/2014/main" id="{FC184B4C-9DA2-CD4C-AEEC-25C6408BB2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61655" y="4653262"/>
            <a:ext cx="914400" cy="914400"/>
          </a:xfrm>
          <a:prstGeom prst="rect">
            <a:avLst/>
          </a:prstGeom>
        </p:spPr>
      </p:pic>
      <p:sp>
        <p:nvSpPr>
          <p:cNvPr id="22" name="TextBox 21">
            <a:extLst>
              <a:ext uri="{FF2B5EF4-FFF2-40B4-BE49-F238E27FC236}">
                <a16:creationId xmlns:a16="http://schemas.microsoft.com/office/drawing/2014/main" id="{F8BDCE4C-DB71-4448-A3AB-D7780DACE710}"/>
              </a:ext>
            </a:extLst>
          </p:cNvPr>
          <p:cNvSpPr txBox="1"/>
          <p:nvPr/>
        </p:nvSpPr>
        <p:spPr>
          <a:xfrm>
            <a:off x="4283210" y="2843653"/>
            <a:ext cx="922202" cy="369332"/>
          </a:xfrm>
          <a:prstGeom prst="rect">
            <a:avLst/>
          </a:prstGeom>
          <a:noFill/>
        </p:spPr>
        <p:txBody>
          <a:bodyPr wrap="square" rtlCol="0">
            <a:spAutoFit/>
          </a:bodyPr>
          <a:lstStyle/>
          <a:p>
            <a:r>
              <a:rPr lang="en-US" dirty="0"/>
              <a:t>Why?</a:t>
            </a:r>
          </a:p>
        </p:txBody>
      </p:sp>
      <p:sp>
        <p:nvSpPr>
          <p:cNvPr id="23" name="TextBox 22">
            <a:extLst>
              <a:ext uri="{FF2B5EF4-FFF2-40B4-BE49-F238E27FC236}">
                <a16:creationId xmlns:a16="http://schemas.microsoft.com/office/drawing/2014/main" id="{1227E57F-5B5A-C74E-ACAD-DB5000FE427A}"/>
              </a:ext>
            </a:extLst>
          </p:cNvPr>
          <p:cNvSpPr txBox="1"/>
          <p:nvPr/>
        </p:nvSpPr>
        <p:spPr>
          <a:xfrm>
            <a:off x="7239043" y="3212985"/>
            <a:ext cx="1080393" cy="646331"/>
          </a:xfrm>
          <a:prstGeom prst="rect">
            <a:avLst/>
          </a:prstGeom>
          <a:noFill/>
        </p:spPr>
        <p:txBody>
          <a:bodyPr wrap="square" rtlCol="0">
            <a:spAutoFit/>
          </a:bodyPr>
          <a:lstStyle/>
          <a:p>
            <a:r>
              <a:rPr lang="en-US" dirty="0"/>
              <a:t>Because x, y, z</a:t>
            </a:r>
          </a:p>
        </p:txBody>
      </p:sp>
      <p:sp>
        <p:nvSpPr>
          <p:cNvPr id="24" name="Rounded Rectangle 51">
            <a:extLst>
              <a:ext uri="{FF2B5EF4-FFF2-40B4-BE49-F238E27FC236}">
                <a16:creationId xmlns:a16="http://schemas.microsoft.com/office/drawing/2014/main" id="{8139C840-2BAE-6547-85CA-D29102F5C816}"/>
              </a:ext>
            </a:extLst>
          </p:cNvPr>
          <p:cNvSpPr/>
          <p:nvPr/>
        </p:nvSpPr>
        <p:spPr>
          <a:xfrm>
            <a:off x="732959" y="3525494"/>
            <a:ext cx="2218896"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Understanding in communication.</a:t>
            </a:r>
          </a:p>
        </p:txBody>
      </p:sp>
      <p:sp>
        <p:nvSpPr>
          <p:cNvPr id="25" name="Rounded Rectangle 51">
            <a:extLst>
              <a:ext uri="{FF2B5EF4-FFF2-40B4-BE49-F238E27FC236}">
                <a16:creationId xmlns:a16="http://schemas.microsoft.com/office/drawing/2014/main" id="{832EB816-A2AF-FE47-95A2-76828C3F7BC9}"/>
              </a:ext>
            </a:extLst>
          </p:cNvPr>
          <p:cNvSpPr/>
          <p:nvPr/>
        </p:nvSpPr>
        <p:spPr>
          <a:xfrm>
            <a:off x="732959" y="4538775"/>
            <a:ext cx="2218896"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Not all decisions must be explainable.</a:t>
            </a:r>
          </a:p>
        </p:txBody>
      </p:sp>
    </p:spTree>
    <p:extLst>
      <p:ext uri="{BB962C8B-B14F-4D97-AF65-F5344CB8AC3E}">
        <p14:creationId xmlns:p14="http://schemas.microsoft.com/office/powerpoint/2010/main" val="1620365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07189-4FA3-4D66-A8A5-C81622A1F26E}"/>
              </a:ext>
            </a:extLst>
          </p:cNvPr>
          <p:cNvSpPr>
            <a:spLocks noGrp="1"/>
          </p:cNvSpPr>
          <p:nvPr>
            <p:ph type="title"/>
          </p:nvPr>
        </p:nvSpPr>
        <p:spPr/>
        <p:txBody>
          <a:bodyPr/>
          <a:lstStyle/>
          <a:p>
            <a:r>
              <a:rPr lang="en-US" dirty="0"/>
              <a:t>Why Should We Care About Transparency and Explainability? </a:t>
            </a:r>
          </a:p>
        </p:txBody>
      </p:sp>
      <p:sp>
        <p:nvSpPr>
          <p:cNvPr id="5" name="Content Placeholder 4">
            <a:extLst>
              <a:ext uri="{FF2B5EF4-FFF2-40B4-BE49-F238E27FC236}">
                <a16:creationId xmlns:a16="http://schemas.microsoft.com/office/drawing/2014/main" id="{129448AC-B7BF-4C15-8EED-4B3A7D0108D7}"/>
              </a:ext>
            </a:extLst>
          </p:cNvPr>
          <p:cNvSpPr>
            <a:spLocks noGrp="1"/>
          </p:cNvSpPr>
          <p:nvPr>
            <p:ph sz="half" idx="1"/>
          </p:nvPr>
        </p:nvSpPr>
        <p:spPr/>
        <p:txBody>
          <a:bodyPr/>
          <a:lstStyle/>
          <a:p>
            <a:r>
              <a:rPr lang="en-US" dirty="0"/>
              <a:t>Benefits of transparency:</a:t>
            </a:r>
          </a:p>
          <a:p>
            <a:pPr lvl="1"/>
            <a:r>
              <a:rPr lang="en-US" dirty="0"/>
              <a:t>Enables justification.</a:t>
            </a:r>
          </a:p>
          <a:p>
            <a:pPr lvl="1"/>
            <a:r>
              <a:rPr lang="en-US" dirty="0"/>
              <a:t>Empowers people.</a:t>
            </a:r>
          </a:p>
          <a:p>
            <a:r>
              <a:rPr lang="en-US" dirty="0"/>
              <a:t>Problems caused by lack of explainability:</a:t>
            </a:r>
          </a:p>
          <a:p>
            <a:pPr lvl="1"/>
            <a:r>
              <a:rPr lang="en-US" dirty="0"/>
              <a:t>Algorithmic aversion</a:t>
            </a:r>
          </a:p>
          <a:p>
            <a:pPr lvl="1"/>
            <a:r>
              <a:rPr lang="en-US" sz="1600" kern="0" dirty="0">
                <a:solidFill>
                  <a:srgbClr val="000000"/>
                </a:solidFill>
                <a:cs typeface="Calibri"/>
              </a:rPr>
              <a:t>Automation bias</a:t>
            </a:r>
          </a:p>
          <a:p>
            <a:pPr lvl="1"/>
            <a:r>
              <a:rPr lang="en-US" sz="1600" kern="0" dirty="0">
                <a:solidFill>
                  <a:srgbClr val="000000"/>
                </a:solidFill>
                <a:cs typeface="Calibri"/>
              </a:rPr>
              <a:t>Omission errors</a:t>
            </a:r>
          </a:p>
          <a:p>
            <a:pPr lvl="1"/>
            <a:r>
              <a:rPr lang="en-US" sz="1600" kern="0" dirty="0">
                <a:solidFill>
                  <a:srgbClr val="000000"/>
                </a:solidFill>
                <a:cs typeface="Calibri"/>
              </a:rPr>
              <a:t>Commission errors</a:t>
            </a:r>
          </a:p>
          <a:p>
            <a:pPr lvl="1"/>
            <a:r>
              <a:rPr lang="en-US" sz="1600" kern="0" dirty="0">
                <a:solidFill>
                  <a:srgbClr val="000000"/>
                </a:solidFill>
                <a:cs typeface="Calibri"/>
              </a:rPr>
              <a:t>Lack of recourse</a:t>
            </a:r>
            <a:endParaRPr lang="en-US" dirty="0"/>
          </a:p>
        </p:txBody>
      </p:sp>
      <p:sp>
        <p:nvSpPr>
          <p:cNvPr id="3" name="Slide Number Placeholder 2">
            <a:extLst>
              <a:ext uri="{FF2B5EF4-FFF2-40B4-BE49-F238E27FC236}">
                <a16:creationId xmlns:a16="http://schemas.microsoft.com/office/drawing/2014/main" id="{9398AABC-129F-4298-9CD5-A623EAC6FB27}"/>
              </a:ext>
            </a:extLst>
          </p:cNvPr>
          <p:cNvSpPr>
            <a:spLocks noGrp="1"/>
          </p:cNvSpPr>
          <p:nvPr>
            <p:ph type="sldNum" sz="quarter" idx="12"/>
          </p:nvPr>
        </p:nvSpPr>
        <p:spPr/>
        <p:txBody>
          <a:bodyPr/>
          <a:lstStyle/>
          <a:p>
            <a:fld id="{A8160BDD-7155-D744-B749-9730458604AD}" type="slidenum">
              <a:rPr lang="en-US" smtClean="0"/>
              <a:t>5</a:t>
            </a:fld>
            <a:endParaRPr lang="en-US" dirty="0"/>
          </a:p>
        </p:txBody>
      </p:sp>
      <p:pic>
        <p:nvPicPr>
          <p:cNvPr id="7" name="Graphic 6" descr="Internet with solid fill">
            <a:extLst>
              <a:ext uri="{FF2B5EF4-FFF2-40B4-BE49-F238E27FC236}">
                <a16:creationId xmlns:a16="http://schemas.microsoft.com/office/drawing/2014/main" id="{77D6BD58-7246-4636-BBB7-AB5C42436E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7127" y="5368717"/>
            <a:ext cx="914400" cy="914400"/>
          </a:xfrm>
          <a:prstGeom prst="rect">
            <a:avLst/>
          </a:prstGeom>
        </p:spPr>
      </p:pic>
      <p:pic>
        <p:nvPicPr>
          <p:cNvPr id="8" name="Graphic 7" descr="Thought bubble outline">
            <a:extLst>
              <a:ext uri="{FF2B5EF4-FFF2-40B4-BE49-F238E27FC236}">
                <a16:creationId xmlns:a16="http://schemas.microsoft.com/office/drawing/2014/main" id="{51152E17-C8FF-419E-B7D5-25D0A7592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5652" y="3553811"/>
            <a:ext cx="2236443" cy="2236443"/>
          </a:xfrm>
          <a:prstGeom prst="rect">
            <a:avLst/>
          </a:prstGeom>
        </p:spPr>
      </p:pic>
      <p:sp>
        <p:nvSpPr>
          <p:cNvPr id="9" name="TextBox 8">
            <a:extLst>
              <a:ext uri="{FF2B5EF4-FFF2-40B4-BE49-F238E27FC236}">
                <a16:creationId xmlns:a16="http://schemas.microsoft.com/office/drawing/2014/main" id="{323C57B7-F920-4831-897C-4E2CF5A9B072}"/>
              </a:ext>
            </a:extLst>
          </p:cNvPr>
          <p:cNvSpPr txBox="1"/>
          <p:nvPr/>
        </p:nvSpPr>
        <p:spPr>
          <a:xfrm>
            <a:off x="3479252" y="4067066"/>
            <a:ext cx="1557495" cy="646331"/>
          </a:xfrm>
          <a:prstGeom prst="rect">
            <a:avLst/>
          </a:prstGeom>
          <a:noFill/>
        </p:spPr>
        <p:txBody>
          <a:bodyPr wrap="square" rtlCol="0">
            <a:spAutoFit/>
          </a:bodyPr>
          <a:lstStyle/>
          <a:p>
            <a:pPr algn="ctr"/>
            <a:r>
              <a:rPr lang="en-US" b="1" dirty="0"/>
              <a:t>Computer </a:t>
            </a:r>
          </a:p>
          <a:p>
            <a:pPr algn="ctr"/>
            <a:r>
              <a:rPr lang="en-US" b="1" dirty="0"/>
              <a:t>says no.</a:t>
            </a:r>
          </a:p>
        </p:txBody>
      </p:sp>
      <p:pic>
        <p:nvPicPr>
          <p:cNvPr id="10" name="Graphic 9" descr="Thought bubble outline">
            <a:extLst>
              <a:ext uri="{FF2B5EF4-FFF2-40B4-BE49-F238E27FC236}">
                <a16:creationId xmlns:a16="http://schemas.microsoft.com/office/drawing/2014/main" id="{BFBBBFD7-6B5D-4802-A599-AA77BC082E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59260">
            <a:off x="5239119" y="2649644"/>
            <a:ext cx="2450873" cy="2450873"/>
          </a:xfrm>
          <a:prstGeom prst="rect">
            <a:avLst/>
          </a:prstGeom>
        </p:spPr>
      </p:pic>
      <p:sp>
        <p:nvSpPr>
          <p:cNvPr id="11" name="TextBox 10">
            <a:extLst>
              <a:ext uri="{FF2B5EF4-FFF2-40B4-BE49-F238E27FC236}">
                <a16:creationId xmlns:a16="http://schemas.microsoft.com/office/drawing/2014/main" id="{534C3F32-112E-4DF4-B7D5-6E8D03F88989}"/>
              </a:ext>
            </a:extLst>
          </p:cNvPr>
          <p:cNvSpPr txBox="1"/>
          <p:nvPr/>
        </p:nvSpPr>
        <p:spPr>
          <a:xfrm>
            <a:off x="5647250" y="3299089"/>
            <a:ext cx="1557495" cy="646331"/>
          </a:xfrm>
          <a:prstGeom prst="rect">
            <a:avLst/>
          </a:prstGeom>
          <a:noFill/>
        </p:spPr>
        <p:txBody>
          <a:bodyPr wrap="square" rtlCol="0">
            <a:spAutoFit/>
          </a:bodyPr>
          <a:lstStyle/>
          <a:p>
            <a:pPr algn="ctr"/>
            <a:r>
              <a:rPr lang="en-US" b="1" dirty="0"/>
              <a:t>I have good reasons!</a:t>
            </a:r>
          </a:p>
        </p:txBody>
      </p:sp>
      <p:pic>
        <p:nvPicPr>
          <p:cNvPr id="12" name="Graphic 11" descr="Thought bubble outline">
            <a:extLst>
              <a:ext uri="{FF2B5EF4-FFF2-40B4-BE49-F238E27FC236}">
                <a16:creationId xmlns:a16="http://schemas.microsoft.com/office/drawing/2014/main" id="{FCB46DFB-3774-4CC3-AA6F-5E48A7B72A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328316">
            <a:off x="6111941" y="4051285"/>
            <a:ext cx="2450873" cy="2450873"/>
          </a:xfrm>
          <a:prstGeom prst="rect">
            <a:avLst/>
          </a:prstGeom>
        </p:spPr>
      </p:pic>
      <p:sp>
        <p:nvSpPr>
          <p:cNvPr id="13" name="TextBox 12">
            <a:extLst>
              <a:ext uri="{FF2B5EF4-FFF2-40B4-BE49-F238E27FC236}">
                <a16:creationId xmlns:a16="http://schemas.microsoft.com/office/drawing/2014/main" id="{D399D4BA-28D3-4364-97AC-81058FA2D319}"/>
              </a:ext>
            </a:extLst>
          </p:cNvPr>
          <p:cNvSpPr txBox="1"/>
          <p:nvPr/>
        </p:nvSpPr>
        <p:spPr>
          <a:xfrm rot="2646161">
            <a:off x="6858696" y="4893029"/>
            <a:ext cx="1557495" cy="646331"/>
          </a:xfrm>
          <a:prstGeom prst="rect">
            <a:avLst/>
          </a:prstGeom>
          <a:noFill/>
        </p:spPr>
        <p:txBody>
          <a:bodyPr wrap="square" rtlCol="0">
            <a:spAutoFit/>
          </a:bodyPr>
          <a:lstStyle/>
          <a:p>
            <a:r>
              <a:rPr lang="en-US" b="1" dirty="0"/>
              <a:t>I know what to do!</a:t>
            </a:r>
          </a:p>
        </p:txBody>
      </p:sp>
      <p:pic>
        <p:nvPicPr>
          <p:cNvPr id="14" name="Graphic 13" descr="Office worker female with solid fill">
            <a:extLst>
              <a:ext uri="{FF2B5EF4-FFF2-40B4-BE49-F238E27FC236}">
                <a16:creationId xmlns:a16="http://schemas.microsoft.com/office/drawing/2014/main" id="{A68515D9-7659-49D0-BF29-2B95FA29B0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9082" y="4988186"/>
            <a:ext cx="914400" cy="914400"/>
          </a:xfrm>
          <a:prstGeom prst="rect">
            <a:avLst/>
          </a:prstGeom>
        </p:spPr>
      </p:pic>
    </p:spTree>
    <p:extLst>
      <p:ext uri="{BB962C8B-B14F-4D97-AF65-F5344CB8AC3E}">
        <p14:creationId xmlns:p14="http://schemas.microsoft.com/office/powerpoint/2010/main" val="317593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C36BB-EC8B-4CEA-95D3-6B4C186B7080}"/>
              </a:ext>
            </a:extLst>
          </p:cNvPr>
          <p:cNvSpPr>
            <a:spLocks noGrp="1"/>
          </p:cNvSpPr>
          <p:nvPr>
            <p:ph type="title"/>
          </p:nvPr>
        </p:nvSpPr>
        <p:spPr/>
        <p:txBody>
          <a:bodyPr/>
          <a:lstStyle/>
          <a:p>
            <a:r>
              <a:rPr lang="en-US" dirty="0"/>
              <a:t>Transparency in Emerging Technologies</a:t>
            </a:r>
          </a:p>
        </p:txBody>
      </p:sp>
      <p:sp>
        <p:nvSpPr>
          <p:cNvPr id="2" name="Slide Number Placeholder 1">
            <a:extLst>
              <a:ext uri="{FF2B5EF4-FFF2-40B4-BE49-F238E27FC236}">
                <a16:creationId xmlns:a16="http://schemas.microsoft.com/office/drawing/2014/main" id="{ED7C550A-320D-4D76-AA29-08E1C32F8337}"/>
              </a:ext>
            </a:extLst>
          </p:cNvPr>
          <p:cNvSpPr>
            <a:spLocks noGrp="1"/>
          </p:cNvSpPr>
          <p:nvPr>
            <p:ph type="sldNum" sz="quarter" idx="12"/>
          </p:nvPr>
        </p:nvSpPr>
        <p:spPr/>
        <p:txBody>
          <a:bodyPr/>
          <a:lstStyle/>
          <a:p>
            <a:fld id="{A8160BDD-7155-D744-B749-9730458604AD}" type="slidenum">
              <a:rPr lang="en-US" smtClean="0"/>
              <a:pPr/>
              <a:t>6</a:t>
            </a:fld>
            <a:endParaRPr lang="en-US" dirty="0"/>
          </a:p>
        </p:txBody>
      </p:sp>
      <p:sp>
        <p:nvSpPr>
          <p:cNvPr id="5" name="Rounded Rectangle 51">
            <a:extLst>
              <a:ext uri="{FF2B5EF4-FFF2-40B4-BE49-F238E27FC236}">
                <a16:creationId xmlns:a16="http://schemas.microsoft.com/office/drawing/2014/main" id="{68DCDD1A-6F38-3444-B7C3-FD7EAE8657D8}"/>
              </a:ext>
            </a:extLst>
          </p:cNvPr>
          <p:cNvSpPr/>
          <p:nvPr/>
        </p:nvSpPr>
        <p:spPr>
          <a:xfrm>
            <a:off x="1228041" y="1338450"/>
            <a:ext cx="265842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Complexity </a:t>
            </a:r>
          </a:p>
        </p:txBody>
      </p:sp>
      <p:sp>
        <p:nvSpPr>
          <p:cNvPr id="8" name="Rounded Rectangle 51">
            <a:extLst>
              <a:ext uri="{FF2B5EF4-FFF2-40B4-BE49-F238E27FC236}">
                <a16:creationId xmlns:a16="http://schemas.microsoft.com/office/drawing/2014/main" id="{506EFB08-E0A2-D341-8A91-2383ADD293A9}"/>
              </a:ext>
            </a:extLst>
          </p:cNvPr>
          <p:cNvSpPr/>
          <p:nvPr/>
        </p:nvSpPr>
        <p:spPr>
          <a:xfrm>
            <a:off x="5228961" y="1338450"/>
            <a:ext cx="265842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Democratic demand for legitimacy and accountability </a:t>
            </a:r>
          </a:p>
        </p:txBody>
      </p:sp>
      <p:pic>
        <p:nvPicPr>
          <p:cNvPr id="4" name="Graphic 3" descr="Binary with solid fill">
            <a:extLst>
              <a:ext uri="{FF2B5EF4-FFF2-40B4-BE49-F238E27FC236}">
                <a16:creationId xmlns:a16="http://schemas.microsoft.com/office/drawing/2014/main" id="{70828740-90FC-B648-A760-2E5975A69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0052" y="2182898"/>
            <a:ext cx="914400" cy="914400"/>
          </a:xfrm>
          <a:prstGeom prst="rect">
            <a:avLst/>
          </a:prstGeom>
        </p:spPr>
      </p:pic>
      <p:pic>
        <p:nvPicPr>
          <p:cNvPr id="10" name="Graphic 9" descr="Court with solid fill">
            <a:extLst>
              <a:ext uri="{FF2B5EF4-FFF2-40B4-BE49-F238E27FC236}">
                <a16:creationId xmlns:a16="http://schemas.microsoft.com/office/drawing/2014/main" id="{86FAD0D0-3AE8-DC4B-8EF2-055D91870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0972" y="2175362"/>
            <a:ext cx="914400" cy="914400"/>
          </a:xfrm>
          <a:prstGeom prst="rect">
            <a:avLst/>
          </a:prstGeom>
        </p:spPr>
      </p:pic>
      <p:sp>
        <p:nvSpPr>
          <p:cNvPr id="11" name="Rounded Rectangle 51">
            <a:extLst>
              <a:ext uri="{FF2B5EF4-FFF2-40B4-BE49-F238E27FC236}">
                <a16:creationId xmlns:a16="http://schemas.microsoft.com/office/drawing/2014/main" id="{15B80B04-E752-DF45-AB09-FBF762489B8F}"/>
              </a:ext>
            </a:extLst>
          </p:cNvPr>
          <p:cNvSpPr/>
          <p:nvPr/>
        </p:nvSpPr>
        <p:spPr>
          <a:xfrm>
            <a:off x="529681" y="3634994"/>
            <a:ext cx="265842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Black box problem</a:t>
            </a:r>
          </a:p>
        </p:txBody>
      </p:sp>
      <p:sp>
        <p:nvSpPr>
          <p:cNvPr id="12" name="Rounded Rectangle 51">
            <a:extLst>
              <a:ext uri="{FF2B5EF4-FFF2-40B4-BE49-F238E27FC236}">
                <a16:creationId xmlns:a16="http://schemas.microsoft.com/office/drawing/2014/main" id="{F548041B-CAFD-D744-BA5F-9481D5892716}"/>
              </a:ext>
            </a:extLst>
          </p:cNvPr>
          <p:cNvSpPr/>
          <p:nvPr/>
        </p:nvSpPr>
        <p:spPr>
          <a:xfrm>
            <a:off x="3306692" y="3634994"/>
            <a:ext cx="265842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Expert rule</a:t>
            </a:r>
          </a:p>
        </p:txBody>
      </p:sp>
      <p:sp>
        <p:nvSpPr>
          <p:cNvPr id="13" name="Rounded Rectangle 51">
            <a:extLst>
              <a:ext uri="{FF2B5EF4-FFF2-40B4-BE49-F238E27FC236}">
                <a16:creationId xmlns:a16="http://schemas.microsoft.com/office/drawing/2014/main" id="{695FDC2A-5E2F-4D47-996F-46812E432E7E}"/>
              </a:ext>
            </a:extLst>
          </p:cNvPr>
          <p:cNvSpPr/>
          <p:nvPr/>
        </p:nvSpPr>
        <p:spPr>
          <a:xfrm>
            <a:off x="6083704" y="3634994"/>
            <a:ext cx="2658423" cy="60492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Commercial secrets</a:t>
            </a:r>
          </a:p>
        </p:txBody>
      </p:sp>
      <p:pic>
        <p:nvPicPr>
          <p:cNvPr id="15" name="Picture 14" descr="Neon colourful light swirl">
            <a:extLst>
              <a:ext uri="{FF2B5EF4-FFF2-40B4-BE49-F238E27FC236}">
                <a16:creationId xmlns:a16="http://schemas.microsoft.com/office/drawing/2014/main" id="{9A95D8AA-9A91-7C44-BD0B-47A7D77CFC8E}"/>
              </a:ext>
            </a:extLst>
          </p:cNvPr>
          <p:cNvPicPr>
            <a:picLocks noChangeAspect="1"/>
          </p:cNvPicPr>
          <p:nvPr/>
        </p:nvPicPr>
        <p:blipFill>
          <a:blip r:embed="rId6"/>
          <a:stretch>
            <a:fillRect/>
          </a:stretch>
        </p:blipFill>
        <p:spPr>
          <a:xfrm>
            <a:off x="622944" y="4466086"/>
            <a:ext cx="2471895" cy="1646321"/>
          </a:xfrm>
          <a:prstGeom prst="rect">
            <a:avLst/>
          </a:prstGeom>
        </p:spPr>
      </p:pic>
      <p:pic>
        <p:nvPicPr>
          <p:cNvPr id="17" name="Picture 16" descr="Scientist looking at a test tube">
            <a:extLst>
              <a:ext uri="{FF2B5EF4-FFF2-40B4-BE49-F238E27FC236}">
                <a16:creationId xmlns:a16="http://schemas.microsoft.com/office/drawing/2014/main" id="{90E39241-9F35-EC46-BA18-18E2E7C891F2}"/>
              </a:ext>
            </a:extLst>
          </p:cNvPr>
          <p:cNvPicPr>
            <a:picLocks noChangeAspect="1"/>
          </p:cNvPicPr>
          <p:nvPr/>
        </p:nvPicPr>
        <p:blipFill>
          <a:blip r:embed="rId7"/>
          <a:stretch>
            <a:fillRect/>
          </a:stretch>
        </p:blipFill>
        <p:spPr>
          <a:xfrm>
            <a:off x="3442958" y="4466086"/>
            <a:ext cx="2398345" cy="1646520"/>
          </a:xfrm>
          <a:prstGeom prst="rect">
            <a:avLst/>
          </a:prstGeom>
        </p:spPr>
      </p:pic>
      <p:pic>
        <p:nvPicPr>
          <p:cNvPr id="23" name="Picture 22" descr="Office building overlayed with stock market graphs">
            <a:extLst>
              <a:ext uri="{FF2B5EF4-FFF2-40B4-BE49-F238E27FC236}">
                <a16:creationId xmlns:a16="http://schemas.microsoft.com/office/drawing/2014/main" id="{09E7562E-9912-0D4F-8BCD-F42000E2A8A6}"/>
              </a:ext>
            </a:extLst>
          </p:cNvPr>
          <p:cNvPicPr>
            <a:picLocks noChangeAspect="1"/>
          </p:cNvPicPr>
          <p:nvPr/>
        </p:nvPicPr>
        <p:blipFill>
          <a:blip r:embed="rId8"/>
          <a:stretch>
            <a:fillRect/>
          </a:stretch>
        </p:blipFill>
        <p:spPr>
          <a:xfrm>
            <a:off x="6178152" y="4466086"/>
            <a:ext cx="2475525" cy="1646321"/>
          </a:xfrm>
          <a:prstGeom prst="rect">
            <a:avLst/>
          </a:prstGeom>
        </p:spPr>
      </p:pic>
    </p:spTree>
    <p:extLst>
      <p:ext uri="{BB962C8B-B14F-4D97-AF65-F5344CB8AC3E}">
        <p14:creationId xmlns:p14="http://schemas.microsoft.com/office/powerpoint/2010/main" val="175314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D7036-2E5D-4484-ABA1-A6C96E937946}"/>
              </a:ext>
            </a:extLst>
          </p:cNvPr>
          <p:cNvSpPr>
            <a:spLocks noGrp="1"/>
          </p:cNvSpPr>
          <p:nvPr>
            <p:ph type="sldNum" sz="quarter" idx="12"/>
          </p:nvPr>
        </p:nvSpPr>
        <p:spPr/>
        <p:txBody>
          <a:bodyPr/>
          <a:lstStyle/>
          <a:p>
            <a:fld id="{A8160BDD-7155-D744-B749-9730458604AD}" type="slidenum">
              <a:rPr lang="en-US" smtClean="0"/>
              <a:pPr/>
              <a:t>7</a:t>
            </a:fld>
            <a:endParaRPr lang="en-US" dirty="0"/>
          </a:p>
        </p:txBody>
      </p:sp>
      <p:sp>
        <p:nvSpPr>
          <p:cNvPr id="5" name="Title 4">
            <a:extLst>
              <a:ext uri="{FF2B5EF4-FFF2-40B4-BE49-F238E27FC236}">
                <a16:creationId xmlns:a16="http://schemas.microsoft.com/office/drawing/2014/main" id="{12B07D1F-068C-45A2-8A9A-B773C41B1C40}"/>
              </a:ext>
            </a:extLst>
          </p:cNvPr>
          <p:cNvSpPr>
            <a:spLocks noGrp="1"/>
          </p:cNvSpPr>
          <p:nvPr>
            <p:ph type="title"/>
          </p:nvPr>
        </p:nvSpPr>
        <p:spPr/>
        <p:txBody>
          <a:bodyPr/>
          <a:lstStyle/>
          <a:p>
            <a:r>
              <a:rPr lang="en-US" dirty="0"/>
              <a:t>Activity: Discussing Transparency and Explainability</a:t>
            </a:r>
          </a:p>
        </p:txBody>
      </p:sp>
      <p:sp>
        <p:nvSpPr>
          <p:cNvPr id="6" name="Content Placeholder 5">
            <a:extLst>
              <a:ext uri="{FF2B5EF4-FFF2-40B4-BE49-F238E27FC236}">
                <a16:creationId xmlns:a16="http://schemas.microsoft.com/office/drawing/2014/main" id="{5B855AA0-6A22-4873-A0AE-A20194E572AF}"/>
              </a:ext>
            </a:extLst>
          </p:cNvPr>
          <p:cNvSpPr>
            <a:spLocks noGrp="1"/>
          </p:cNvSpPr>
          <p:nvPr>
            <p:ph idx="1"/>
          </p:nvPr>
        </p:nvSpPr>
        <p:spPr/>
        <p:txBody>
          <a:bodyPr/>
          <a:lstStyle/>
          <a:p>
            <a:pPr marL="0" indent="0">
              <a:buNone/>
            </a:pPr>
            <a:r>
              <a:rPr lang="en-US" dirty="0"/>
              <a:t>Scenario: General discussion.</a:t>
            </a:r>
            <a:br>
              <a:rPr lang="en-US" dirty="0"/>
            </a:br>
            <a:endParaRPr lang="en-US" dirty="0"/>
          </a:p>
          <a:p>
            <a:pPr>
              <a:buFont typeface="+mj-lt"/>
              <a:buAutoNum type="arabicPeriod"/>
            </a:pPr>
            <a:r>
              <a:rPr lang="en-US" dirty="0"/>
              <a:t>List some examples of data-driven systems that you use every day, which produce decisions that lack explainability. </a:t>
            </a:r>
            <a:br>
              <a:rPr lang="en-US" dirty="0"/>
            </a:br>
            <a:endParaRPr lang="en-US" dirty="0"/>
          </a:p>
          <a:p>
            <a:pPr>
              <a:buFont typeface="+mj-lt"/>
              <a:buAutoNum type="arabicPeriod"/>
            </a:pPr>
            <a:r>
              <a:rPr lang="en-US" dirty="0"/>
              <a:t>Discuss whether and why the lack of explainability poses a problem. </a:t>
            </a:r>
            <a:endParaRPr lang="en-IT" dirty="0"/>
          </a:p>
          <a:p>
            <a:pPr marL="0" indent="0">
              <a:buNone/>
            </a:pPr>
            <a:endParaRPr lang="en-US" dirty="0"/>
          </a:p>
        </p:txBody>
      </p:sp>
    </p:spTree>
    <p:extLst>
      <p:ext uri="{BB962C8B-B14F-4D97-AF65-F5344CB8AC3E}">
        <p14:creationId xmlns:p14="http://schemas.microsoft.com/office/powerpoint/2010/main" val="282304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p:txBody>
          <a:bodyPr/>
          <a:lstStyle/>
          <a:p>
            <a:r>
              <a:rPr lang="de-DE" dirty="0"/>
              <a:t>Identify Transparency and Explainability Risks</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p:txBody>
          <a:bodyPr/>
          <a:lstStyle/>
          <a:p>
            <a:r>
              <a:rPr lang="en-US" dirty="0"/>
              <a:t>Topic B</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p:txBody>
          <a:bodyPr/>
          <a:lstStyle/>
          <a:p>
            <a:fld id="{A8160BDD-7155-D744-B749-9730458604AD}" type="slidenum">
              <a:rPr lang="en-US" smtClean="0"/>
              <a:t>8</a:t>
            </a:fld>
            <a:endParaRPr lang="en-US" dirty="0"/>
          </a:p>
        </p:txBody>
      </p:sp>
    </p:spTree>
    <p:extLst>
      <p:ext uri="{BB962C8B-B14F-4D97-AF65-F5344CB8AC3E}">
        <p14:creationId xmlns:p14="http://schemas.microsoft.com/office/powerpoint/2010/main" val="87666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772320-A4C9-457D-B741-D76F1A5001B3}"/>
              </a:ext>
            </a:extLst>
          </p:cNvPr>
          <p:cNvSpPr>
            <a:spLocks noGrp="1"/>
          </p:cNvSpPr>
          <p:nvPr>
            <p:ph type="title"/>
          </p:nvPr>
        </p:nvSpPr>
        <p:spPr/>
        <p:txBody>
          <a:bodyPr/>
          <a:lstStyle/>
          <a:p>
            <a:r>
              <a:rPr lang="en-US" dirty="0"/>
              <a:t>Sources of Transparency Risks</a:t>
            </a:r>
          </a:p>
        </p:txBody>
      </p:sp>
      <p:sp>
        <p:nvSpPr>
          <p:cNvPr id="10" name="Content Placeholder 9">
            <a:extLst>
              <a:ext uri="{FF2B5EF4-FFF2-40B4-BE49-F238E27FC236}">
                <a16:creationId xmlns:a16="http://schemas.microsoft.com/office/drawing/2014/main" id="{7243EA6F-2E66-463C-97B8-6D76F4A7F026}"/>
              </a:ext>
            </a:extLst>
          </p:cNvPr>
          <p:cNvSpPr>
            <a:spLocks noGrp="1"/>
          </p:cNvSpPr>
          <p:nvPr>
            <p:ph sz="half" idx="1"/>
          </p:nvPr>
        </p:nvSpPr>
        <p:spPr>
          <a:xfrm>
            <a:off x="457200" y="1557996"/>
            <a:ext cx="8229602" cy="4525963"/>
          </a:xfrm>
        </p:spPr>
        <p:txBody>
          <a:bodyPr/>
          <a:lstStyle/>
          <a:p>
            <a:pPr>
              <a:buFont typeface="Arial" panose="020B0604020202020204" pitchFamily="34" charset="0"/>
              <a:buChar char="•"/>
            </a:pPr>
            <a:r>
              <a:rPr lang="en-US" dirty="0"/>
              <a:t>A system is a black box for someone if the person doesn’t understand and is not in a position to understand the relationship between system inputs and outputs.</a:t>
            </a:r>
          </a:p>
          <a:p>
            <a:pPr>
              <a:buFont typeface="Arial" panose="020B0604020202020204" pitchFamily="34" charset="0"/>
              <a:buChar char="•"/>
            </a:pPr>
            <a:r>
              <a:rPr lang="en-US" dirty="0"/>
              <a:t>Technical sources:</a:t>
            </a:r>
          </a:p>
          <a:p>
            <a:pPr lvl="1">
              <a:buFont typeface="Arial" panose="020B0604020202020204" pitchFamily="34" charset="0"/>
              <a:buChar char="•"/>
            </a:pPr>
            <a:r>
              <a:rPr lang="en-US" dirty="0"/>
              <a:t>Artificial neural networks</a:t>
            </a:r>
          </a:p>
          <a:p>
            <a:pPr lvl="1">
              <a:buFont typeface="Arial" panose="020B0604020202020204" pitchFamily="34" charset="0"/>
              <a:buChar char="•"/>
            </a:pPr>
            <a:r>
              <a:rPr lang="en-US" dirty="0"/>
              <a:t>Self-learning models</a:t>
            </a:r>
          </a:p>
          <a:p>
            <a:pPr>
              <a:buFont typeface="Arial" panose="020B0604020202020204" pitchFamily="34" charset="0"/>
              <a:buChar char="•"/>
            </a:pPr>
            <a:r>
              <a:rPr lang="en-US" dirty="0"/>
              <a:t>Organizational and legal sources:</a:t>
            </a:r>
          </a:p>
          <a:p>
            <a:pPr lvl="1">
              <a:buFont typeface="Arial" panose="020B0604020202020204" pitchFamily="34" charset="0"/>
              <a:buChar char="•"/>
            </a:pPr>
            <a:r>
              <a:rPr lang="en-US" dirty="0"/>
              <a:t>Integration of third-party algorithms</a:t>
            </a:r>
          </a:p>
          <a:p>
            <a:pPr lvl="1">
              <a:buFont typeface="Arial" panose="020B0604020202020204" pitchFamily="34" charset="0"/>
              <a:buChar char="•"/>
            </a:pPr>
            <a:r>
              <a:rPr lang="en-US" dirty="0"/>
              <a:t>Intellectual property rights</a:t>
            </a:r>
          </a:p>
        </p:txBody>
      </p:sp>
      <p:sp>
        <p:nvSpPr>
          <p:cNvPr id="4" name="Slide Number Placeholder 3">
            <a:extLst>
              <a:ext uri="{FF2B5EF4-FFF2-40B4-BE49-F238E27FC236}">
                <a16:creationId xmlns:a16="http://schemas.microsoft.com/office/drawing/2014/main" id="{D95D8B26-2368-40E8-8620-A49022F636BD}"/>
              </a:ext>
            </a:extLst>
          </p:cNvPr>
          <p:cNvSpPr>
            <a:spLocks noGrp="1"/>
          </p:cNvSpPr>
          <p:nvPr>
            <p:ph type="sldNum" sz="quarter" idx="12"/>
          </p:nvPr>
        </p:nvSpPr>
        <p:spPr/>
        <p:txBody>
          <a:bodyPr/>
          <a:lstStyle/>
          <a:p>
            <a:fld id="{A8160BDD-7155-D744-B749-9730458604AD}" type="slidenum">
              <a:rPr lang="en-US" smtClean="0"/>
              <a:pPr/>
              <a:t>9</a:t>
            </a:fld>
            <a:endParaRPr lang="en-US" dirty="0"/>
          </a:p>
        </p:txBody>
      </p:sp>
      <p:pic>
        <p:nvPicPr>
          <p:cNvPr id="13" name="Inhaltsplatzhalter 1">
            <a:extLst>
              <a:ext uri="{FF2B5EF4-FFF2-40B4-BE49-F238E27FC236}">
                <a16:creationId xmlns:a16="http://schemas.microsoft.com/office/drawing/2014/main" id="{759E7DFE-2059-4E9E-B6A2-85A63FC02B3C}"/>
              </a:ext>
            </a:extLst>
          </p:cNvPr>
          <p:cNvPicPr>
            <a:picLocks noGrp="1" noChangeAspect="1"/>
          </p:cNvPicPr>
          <p:nvPr>
            <p:ph sz="half" idx="2"/>
          </p:nvPr>
        </p:nvPicPr>
        <p:blipFill>
          <a:blip r:embed="rId2"/>
          <a:stretch>
            <a:fillRect/>
          </a:stretch>
        </p:blipFill>
        <p:spPr>
          <a:xfrm>
            <a:off x="4648202" y="3879692"/>
            <a:ext cx="4038600" cy="2246471"/>
          </a:xfrm>
        </p:spPr>
      </p:pic>
    </p:spTree>
    <p:extLst>
      <p:ext uri="{BB962C8B-B14F-4D97-AF65-F5344CB8AC3E}">
        <p14:creationId xmlns:p14="http://schemas.microsoft.com/office/powerpoint/2010/main" val="2586144524"/>
      </p:ext>
    </p:extLst>
  </p:cSld>
  <p:clrMapOvr>
    <a:masterClrMapping/>
  </p:clrMapOvr>
</p:sld>
</file>

<file path=ppt/theme/theme1.xml><?xml version="1.0" encoding="utf-8"?>
<a:theme xmlns:a="http://schemas.openxmlformats.org/drawingml/2006/main" name="LO Choice">
  <a:themeElements>
    <a:clrScheme name="Principia">
      <a:dk1>
        <a:srgbClr val="000000"/>
      </a:dk1>
      <a:lt1>
        <a:srgbClr val="FFFFFF"/>
      </a:lt1>
      <a:dk2>
        <a:srgbClr val="000000"/>
      </a:dk2>
      <a:lt2>
        <a:srgbClr val="FFFFFF"/>
      </a:lt2>
      <a:accent1>
        <a:srgbClr val="A6B8C1"/>
      </a:accent1>
      <a:accent2>
        <a:srgbClr val="003E51"/>
      </a:accent2>
      <a:accent3>
        <a:srgbClr val="EF3340"/>
      </a:accent3>
      <a:accent4>
        <a:srgbClr val="D9D9D6"/>
      </a:accent4>
      <a:accent5>
        <a:srgbClr val="003E51"/>
      </a:accent5>
      <a:accent6>
        <a:srgbClr val="A6B8C1"/>
      </a:accent6>
      <a:hlink>
        <a:srgbClr val="009DDC"/>
      </a:hlink>
      <a:folHlink>
        <a:srgbClr val="009DD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BBC1330D-A6D5-C344-AB97-FF961354A336}" vid="{4FBD2EC7-F7AB-E24F-8CD6-F12DD68EB5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Principia_OV_Template</Template>
  <TotalTime>1836</TotalTime>
  <Words>1725</Words>
  <Application>Microsoft Office PowerPoint</Application>
  <PresentationFormat>On-screen Show (4:3)</PresentationFormat>
  <Paragraphs>238</Paragraphs>
  <Slides>32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LO Choice</vt:lpstr>
      <vt:lpstr>Identifying and Mitigating Transparency and Explainability Risks</vt:lpstr>
      <vt:lpstr>What Are Transparency and Explainability?</vt:lpstr>
      <vt:lpstr>What Is Transparency?</vt:lpstr>
      <vt:lpstr>What Is Explainability?</vt:lpstr>
      <vt:lpstr>Why Should We Care About Transparency and Explainability? </vt:lpstr>
      <vt:lpstr>Transparency in Emerging Technologies</vt:lpstr>
      <vt:lpstr>Activity: Discussing Transparency and Explainability</vt:lpstr>
      <vt:lpstr>Identify Transparency and Explainability Risks</vt:lpstr>
      <vt:lpstr>Sources of Transparency Risks</vt:lpstr>
      <vt:lpstr>Artificial Neural Networks</vt:lpstr>
      <vt:lpstr>Self-Learning Models</vt:lpstr>
      <vt:lpstr>Integration of Third-Party Models</vt:lpstr>
      <vt:lpstr>Intellectual Property Rights</vt:lpstr>
      <vt:lpstr>Risks of Explainable AI</vt:lpstr>
      <vt:lpstr>Transparency and Explainability in the GDPR</vt:lpstr>
      <vt:lpstr>NIST Principles</vt:lpstr>
      <vt:lpstr>Activity: Identifying Potential Sources of Transparency and Explainability Risks</vt:lpstr>
      <vt:lpstr>Transparency and Explainability Tradeoffs</vt:lpstr>
      <vt:lpstr>Common Transparency Tradeoffs</vt:lpstr>
      <vt:lpstr>Confidentiality Tradeoffs</vt:lpstr>
      <vt:lpstr>Efficiency Tradeoffs</vt:lpstr>
      <vt:lpstr>Privacy Tradeoffs</vt:lpstr>
      <vt:lpstr>Activity: Discussing Transparency and Explainability Tradeoffs</vt:lpstr>
      <vt:lpstr>Mitigate Transparency and Explainability Risks</vt:lpstr>
      <vt:lpstr>Transparency and Explainability Risk Mitigation Strategies</vt:lpstr>
      <vt:lpstr>Determination of the Transparency and Explainability Needs of Stakeholders</vt:lpstr>
      <vt:lpstr>Explanation of How the System Works</vt:lpstr>
      <vt:lpstr>Explanation of Which Factors Determine a Decision</vt:lpstr>
      <vt:lpstr>Keeping Humans in the Loop</vt:lpstr>
      <vt:lpstr>Activity: Mitigating Transparency and Explainability Risks</vt:lpstr>
      <vt:lpstr>Optional Activity: Mitigating Transparency Risks for RudiBrace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and Mitigating Transparency and Explainability Risks</dc:title>
  <dc:creator>Pam Taylor</dc:creator>
  <cp:lastModifiedBy>Michelle Farney</cp:lastModifiedBy>
  <cp:revision>64</cp:revision>
  <dcterms:created xsi:type="dcterms:W3CDTF">2021-03-16T13:54:17Z</dcterms:created>
  <dcterms:modified xsi:type="dcterms:W3CDTF">2021-06-11T20:12:53Z</dcterms:modified>
</cp:coreProperties>
</file>